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sldIdLst>
    <p:sldId id="272" r:id="rId2"/>
    <p:sldId id="273" r:id="rId3"/>
    <p:sldId id="274" r:id="rId4"/>
    <p:sldId id="268" r:id="rId5"/>
    <p:sldId id="264" r:id="rId6"/>
    <p:sldId id="276" r:id="rId7"/>
    <p:sldId id="275" r:id="rId8"/>
    <p:sldId id="277" r:id="rId9"/>
    <p:sldId id="278" r:id="rId10"/>
    <p:sldId id="261" r:id="rId11"/>
    <p:sldId id="260" r:id="rId12"/>
    <p:sldId id="270" r:id="rId13"/>
    <p:sldId id="283" r:id="rId14"/>
    <p:sldId id="280" r:id="rId15"/>
    <p:sldId id="284" r:id="rId16"/>
    <p:sldId id="288" r:id="rId17"/>
    <p:sldId id="285" r:id="rId18"/>
    <p:sldId id="287" r:id="rId19"/>
    <p:sldId id="282" r:id="rId20"/>
    <p:sldId id="289" r:id="rId21"/>
    <p:sldId id="281" r:id="rId22"/>
    <p:sldId id="291" r:id="rId23"/>
    <p:sldId id="290" r:id="rId24"/>
    <p:sldId id="29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720" autoAdjust="0"/>
  </p:normalViewPr>
  <p:slideViewPr>
    <p:cSldViewPr snapToGrid="0">
      <p:cViewPr varScale="1">
        <p:scale>
          <a:sx n="55" d="100"/>
          <a:sy n="55" d="100"/>
        </p:scale>
        <p:origin x="1096"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articles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other uses</c:v>
                </c:pt>
                <c:pt idx="1">
                  <c:v>for human genetic modification</c:v>
                </c:pt>
                <c:pt idx="2">
                  <c:v>for bioconservation</c:v>
                </c:pt>
                <c:pt idx="3">
                  <c:v>to increase agricultural productivity</c:v>
                </c:pt>
                <c:pt idx="4">
                  <c:v>to eliminate invasive species</c:v>
                </c:pt>
                <c:pt idx="5">
                  <c:v>to combat vector-borne disease</c:v>
                </c:pt>
              </c:strCache>
            </c:strRef>
          </c:cat>
          <c:val>
            <c:numRef>
              <c:f>Sheet1!$B$2:$B$7</c:f>
              <c:numCache>
                <c:formatCode>0%</c:formatCode>
                <c:ptCount val="6"/>
                <c:pt idx="0">
                  <c:v>0.17</c:v>
                </c:pt>
                <c:pt idx="1">
                  <c:v>7.0000000000000007E-2</c:v>
                </c:pt>
                <c:pt idx="2">
                  <c:v>0.17</c:v>
                </c:pt>
                <c:pt idx="3">
                  <c:v>0.28999999999999998</c:v>
                </c:pt>
                <c:pt idx="4">
                  <c:v>0.3</c:v>
                </c:pt>
                <c:pt idx="5">
                  <c:v>0.97</c:v>
                </c:pt>
              </c:numCache>
            </c:numRef>
          </c:val>
          <c:extLst>
            <c:ext xmlns:c16="http://schemas.microsoft.com/office/drawing/2014/chart" uri="{C3380CC4-5D6E-409C-BE32-E72D297353CC}">
              <c16:uniqueId val="{00000000-FCA1-48C5-9504-DC80D845B858}"/>
            </c:ext>
          </c:extLst>
        </c:ser>
        <c:dLbls>
          <c:dLblPos val="inEnd"/>
          <c:showLegendKey val="0"/>
          <c:showVal val="1"/>
          <c:showCatName val="0"/>
          <c:showSerName val="0"/>
          <c:showPercent val="0"/>
          <c:showBubbleSize val="0"/>
        </c:dLbls>
        <c:gapWidth val="65"/>
        <c:axId val="377052240"/>
        <c:axId val="377049496"/>
      </c:barChart>
      <c:catAx>
        <c:axId val="37705224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77049496"/>
        <c:crosses val="autoZero"/>
        <c:auto val="1"/>
        <c:lblAlgn val="ctr"/>
        <c:lblOffset val="100"/>
        <c:noMultiLvlLbl val="0"/>
      </c:catAx>
      <c:valAx>
        <c:axId val="37704949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770522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articles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 eradicate parasitic flatworms that cause Schistosomiasis</c:v>
                </c:pt>
                <c:pt idx="1">
                  <c:v>Prevent the spread of Lyme disease</c:v>
                </c:pt>
                <c:pt idx="2">
                  <c:v>Prevent the spread of dengue</c:v>
                </c:pt>
                <c:pt idx="3">
                  <c:v>prevent the spread of Zika</c:v>
                </c:pt>
                <c:pt idx="4">
                  <c:v>prevent the spread of malaria</c:v>
                </c:pt>
              </c:strCache>
            </c:strRef>
          </c:cat>
          <c:val>
            <c:numRef>
              <c:f>Sheet1!$B$2:$B$6</c:f>
              <c:numCache>
                <c:formatCode>0%</c:formatCode>
                <c:ptCount val="5"/>
                <c:pt idx="0">
                  <c:v>0.03</c:v>
                </c:pt>
                <c:pt idx="1">
                  <c:v>0.11</c:v>
                </c:pt>
                <c:pt idx="2">
                  <c:v>0.28000000000000003</c:v>
                </c:pt>
                <c:pt idx="3">
                  <c:v>0.28999999999999998</c:v>
                </c:pt>
                <c:pt idx="4">
                  <c:v>0.81</c:v>
                </c:pt>
              </c:numCache>
            </c:numRef>
          </c:val>
          <c:extLst>
            <c:ext xmlns:c16="http://schemas.microsoft.com/office/drawing/2014/chart" uri="{C3380CC4-5D6E-409C-BE32-E72D297353CC}">
              <c16:uniqueId val="{00000000-B1E3-41F1-B8EA-79EECBB1CCD1}"/>
            </c:ext>
          </c:extLst>
        </c:ser>
        <c:dLbls>
          <c:dLblPos val="inEnd"/>
          <c:showLegendKey val="0"/>
          <c:showVal val="1"/>
          <c:showCatName val="0"/>
          <c:showSerName val="0"/>
          <c:showPercent val="0"/>
          <c:showBubbleSize val="0"/>
        </c:dLbls>
        <c:gapWidth val="65"/>
        <c:axId val="378946184"/>
        <c:axId val="378951672"/>
      </c:barChart>
      <c:catAx>
        <c:axId val="37894618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78951672"/>
        <c:crosses val="autoZero"/>
        <c:auto val="1"/>
        <c:lblAlgn val="ctr"/>
        <c:lblOffset val="100"/>
        <c:noMultiLvlLbl val="0"/>
      </c:catAx>
      <c:valAx>
        <c:axId val="37895167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7894618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B0C73-9161-4305-B838-E438B0B1D31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A51DDD9F-9C93-41D8-992A-B910D7348F57}">
      <dgm:prSet phldrT="[Text]"/>
      <dgm:spPr/>
      <dgm:t>
        <a:bodyPr/>
        <a:lstStyle/>
        <a:p>
          <a:r>
            <a:rPr lang="en-CA" dirty="0"/>
            <a:t>Bill &amp; Melinda Gates Foundation</a:t>
          </a:r>
        </a:p>
      </dgm:t>
    </dgm:pt>
    <dgm:pt modelId="{F4EB8DBF-1E70-488D-B986-E5E16B85224E}" type="parTrans" cxnId="{AAED05C4-6FA8-4358-8D55-49E7BC79ED2D}">
      <dgm:prSet/>
      <dgm:spPr/>
      <dgm:t>
        <a:bodyPr/>
        <a:lstStyle/>
        <a:p>
          <a:endParaRPr lang="en-CA"/>
        </a:p>
      </dgm:t>
    </dgm:pt>
    <dgm:pt modelId="{77205D5C-9741-4873-A94F-95355E0F998C}" type="sibTrans" cxnId="{AAED05C4-6FA8-4358-8D55-49E7BC79ED2D}">
      <dgm:prSet/>
      <dgm:spPr/>
      <dgm:t>
        <a:bodyPr/>
        <a:lstStyle/>
        <a:p>
          <a:endParaRPr lang="en-CA"/>
        </a:p>
      </dgm:t>
    </dgm:pt>
    <dgm:pt modelId="{45EFBB56-C848-464D-9674-8B99E4349015}">
      <dgm:prSet phldrT="[Text]" custT="1"/>
      <dgm:spPr/>
      <dgm:t>
        <a:bodyPr/>
        <a:lstStyle/>
        <a:p>
          <a:r>
            <a:rPr lang="en-CA" sz="2400" dirty="0"/>
            <a:t>Target Malaria</a:t>
          </a:r>
        </a:p>
      </dgm:t>
    </dgm:pt>
    <dgm:pt modelId="{9AEE43B2-4C63-4BF0-991C-34FA5457F2CA}" type="parTrans" cxnId="{E3DBFA0A-154A-4643-9DD6-D6A53F21940D}">
      <dgm:prSet/>
      <dgm:spPr/>
      <dgm:t>
        <a:bodyPr/>
        <a:lstStyle/>
        <a:p>
          <a:endParaRPr lang="en-CA"/>
        </a:p>
      </dgm:t>
    </dgm:pt>
    <dgm:pt modelId="{8A141990-38BE-4613-98ED-1EDC1CEEA7FD}" type="sibTrans" cxnId="{E3DBFA0A-154A-4643-9DD6-D6A53F21940D}">
      <dgm:prSet/>
      <dgm:spPr/>
      <dgm:t>
        <a:bodyPr/>
        <a:lstStyle/>
        <a:p>
          <a:endParaRPr lang="en-CA"/>
        </a:p>
      </dgm:t>
    </dgm:pt>
    <dgm:pt modelId="{C257B0ED-FD8E-42BB-AA29-AEFF90D7D52E}">
      <dgm:prSet phldrT="[Text]" custT="1"/>
      <dgm:spPr/>
      <dgm:t>
        <a:bodyPr/>
        <a:lstStyle/>
        <a:p>
          <a:r>
            <a:rPr lang="en-CA" sz="2400" dirty="0"/>
            <a:t>Emerging Ag Inc. (Canadian PR Firm)</a:t>
          </a:r>
        </a:p>
      </dgm:t>
    </dgm:pt>
    <dgm:pt modelId="{8BD77DF0-42E0-4DD8-9868-2268079A4B1D}" type="parTrans" cxnId="{87965943-C791-4E18-8892-5B85D1545C93}">
      <dgm:prSet/>
      <dgm:spPr/>
      <dgm:t>
        <a:bodyPr/>
        <a:lstStyle/>
        <a:p>
          <a:endParaRPr lang="en-CA"/>
        </a:p>
      </dgm:t>
    </dgm:pt>
    <dgm:pt modelId="{3F060B57-9423-426C-BF70-4D422C54617B}" type="sibTrans" cxnId="{87965943-C791-4E18-8892-5B85D1545C93}">
      <dgm:prSet/>
      <dgm:spPr/>
      <dgm:t>
        <a:bodyPr/>
        <a:lstStyle/>
        <a:p>
          <a:endParaRPr lang="en-CA"/>
        </a:p>
      </dgm:t>
    </dgm:pt>
    <dgm:pt modelId="{2F698375-BE0D-4458-A5CD-F9935E22032A}">
      <dgm:prSet phldrT="[Text]"/>
      <dgm:spPr/>
      <dgm:t>
        <a:bodyPr/>
        <a:lstStyle/>
        <a:p>
          <a:r>
            <a:rPr lang="en-CA" dirty="0"/>
            <a:t>U.S. Government</a:t>
          </a:r>
        </a:p>
      </dgm:t>
    </dgm:pt>
    <dgm:pt modelId="{1D3A3A14-9985-466D-8D78-D5AF1E8ABC84}" type="parTrans" cxnId="{C5BC068B-8AE7-415B-A3BA-78D18953B3EB}">
      <dgm:prSet/>
      <dgm:spPr/>
      <dgm:t>
        <a:bodyPr/>
        <a:lstStyle/>
        <a:p>
          <a:endParaRPr lang="en-CA"/>
        </a:p>
      </dgm:t>
    </dgm:pt>
    <dgm:pt modelId="{2A9DEFA1-AA54-4A52-BBCB-2A56BBAC22D7}" type="sibTrans" cxnId="{C5BC068B-8AE7-415B-A3BA-78D18953B3EB}">
      <dgm:prSet/>
      <dgm:spPr/>
      <dgm:t>
        <a:bodyPr/>
        <a:lstStyle/>
        <a:p>
          <a:endParaRPr lang="en-CA"/>
        </a:p>
      </dgm:t>
    </dgm:pt>
    <dgm:pt modelId="{A7C9F1F1-3FF2-4BFF-B34E-3CB7820FE417}">
      <dgm:prSet phldrT="[Text]" custT="1"/>
      <dgm:spPr/>
      <dgm:t>
        <a:bodyPr/>
        <a:lstStyle/>
        <a:p>
          <a:r>
            <a:rPr lang="en-CA" sz="2400" dirty="0"/>
            <a:t>The U.S. Defense Advanced Research Projects Agency (DARPA)</a:t>
          </a:r>
        </a:p>
      </dgm:t>
    </dgm:pt>
    <dgm:pt modelId="{D6FE9D61-C3BC-4DBB-81AB-D1A2EDB95D42}" type="parTrans" cxnId="{15B67CCC-9FC0-4221-9DA8-D60A7140149C}">
      <dgm:prSet/>
      <dgm:spPr/>
      <dgm:t>
        <a:bodyPr/>
        <a:lstStyle/>
        <a:p>
          <a:endParaRPr lang="en-CA"/>
        </a:p>
      </dgm:t>
    </dgm:pt>
    <dgm:pt modelId="{024B5FD5-BCB3-4D24-8BAE-14C3ADC82833}" type="sibTrans" cxnId="{15B67CCC-9FC0-4221-9DA8-D60A7140149C}">
      <dgm:prSet/>
      <dgm:spPr/>
      <dgm:t>
        <a:bodyPr/>
        <a:lstStyle/>
        <a:p>
          <a:endParaRPr lang="en-CA"/>
        </a:p>
      </dgm:t>
    </dgm:pt>
    <dgm:pt modelId="{FCEFD535-FDB3-46C3-BC39-9A17B7608FF5}">
      <dgm:prSet phldrT="[Text]" custT="1"/>
      <dgm:spPr/>
      <dgm:t>
        <a:bodyPr/>
        <a:lstStyle/>
        <a:p>
          <a:r>
            <a:rPr lang="en-CA" sz="2400" dirty="0"/>
            <a:t>National Institutes of Health (NIH) and Foundation of the National Institute of Health (FNIH) </a:t>
          </a:r>
        </a:p>
      </dgm:t>
    </dgm:pt>
    <dgm:pt modelId="{0032C5E5-1322-412D-9FA6-3BA7C55C3244}" type="parTrans" cxnId="{CDE5E3E2-5E20-4D54-A39B-B766F4BA5FC9}">
      <dgm:prSet/>
      <dgm:spPr/>
      <dgm:t>
        <a:bodyPr/>
        <a:lstStyle/>
        <a:p>
          <a:endParaRPr lang="en-CA"/>
        </a:p>
      </dgm:t>
    </dgm:pt>
    <dgm:pt modelId="{7A84E672-A782-4381-9F51-000567C5C607}" type="sibTrans" cxnId="{CDE5E3E2-5E20-4D54-A39B-B766F4BA5FC9}">
      <dgm:prSet/>
      <dgm:spPr/>
      <dgm:t>
        <a:bodyPr/>
        <a:lstStyle/>
        <a:p>
          <a:endParaRPr lang="en-CA"/>
        </a:p>
      </dgm:t>
    </dgm:pt>
    <dgm:pt modelId="{FCE04ED2-3C58-4B3A-A7CE-75A2BC83F477}">
      <dgm:prSet phldrT="[Text]"/>
      <dgm:spPr/>
      <dgm:t>
        <a:bodyPr/>
        <a:lstStyle/>
        <a:p>
          <a:r>
            <a:rPr lang="en-CA" dirty="0"/>
            <a:t>Developers and African governments </a:t>
          </a:r>
        </a:p>
      </dgm:t>
    </dgm:pt>
    <dgm:pt modelId="{FCD15702-2492-42E8-BDBF-04F4CAB7AD2B}" type="parTrans" cxnId="{C432B9DA-EECE-4D42-AF0C-B2276410ECED}">
      <dgm:prSet/>
      <dgm:spPr/>
      <dgm:t>
        <a:bodyPr/>
        <a:lstStyle/>
        <a:p>
          <a:endParaRPr lang="en-CA"/>
        </a:p>
      </dgm:t>
    </dgm:pt>
    <dgm:pt modelId="{6D443736-5FD2-4331-BFAF-6A2939B607AE}" type="sibTrans" cxnId="{C432B9DA-EECE-4D42-AF0C-B2276410ECED}">
      <dgm:prSet/>
      <dgm:spPr/>
      <dgm:t>
        <a:bodyPr/>
        <a:lstStyle/>
        <a:p>
          <a:endParaRPr lang="en-CA"/>
        </a:p>
      </dgm:t>
    </dgm:pt>
    <dgm:pt modelId="{5E9AB5C0-114A-4819-BEC5-10B68AA7D261}">
      <dgm:prSet phldrT="[Text]" custT="1"/>
      <dgm:spPr/>
      <dgm:t>
        <a:bodyPr/>
        <a:lstStyle/>
        <a:p>
          <a:r>
            <a:rPr lang="en-CA" sz="2400" dirty="0"/>
            <a:t>Scientists, research institutes receiving funding</a:t>
          </a:r>
        </a:p>
      </dgm:t>
    </dgm:pt>
    <dgm:pt modelId="{1BD599E5-CF01-4094-AF21-3BDB840EEEF9}" type="parTrans" cxnId="{E05DA334-0FC9-4406-9D6B-B3B30AE397F7}">
      <dgm:prSet/>
      <dgm:spPr/>
      <dgm:t>
        <a:bodyPr/>
        <a:lstStyle/>
        <a:p>
          <a:endParaRPr lang="en-CA"/>
        </a:p>
      </dgm:t>
    </dgm:pt>
    <dgm:pt modelId="{1F338EF4-2808-4EBC-A2C7-F353FBF01389}" type="sibTrans" cxnId="{E05DA334-0FC9-4406-9D6B-B3B30AE397F7}">
      <dgm:prSet/>
      <dgm:spPr/>
      <dgm:t>
        <a:bodyPr/>
        <a:lstStyle/>
        <a:p>
          <a:endParaRPr lang="en-CA"/>
        </a:p>
      </dgm:t>
    </dgm:pt>
    <dgm:pt modelId="{A24DF89D-23A5-413E-8B8A-35B67499297C}">
      <dgm:prSet phldrT="[Text]" custT="1"/>
      <dgm:spPr/>
      <dgm:t>
        <a:bodyPr/>
        <a:lstStyle/>
        <a:p>
          <a:r>
            <a:rPr lang="en-CA" sz="2400" dirty="0"/>
            <a:t>The Outreach Network for Gene Drive Research</a:t>
          </a:r>
        </a:p>
      </dgm:t>
    </dgm:pt>
    <dgm:pt modelId="{05CCE312-A05B-4A08-B7CA-EF767199801B}" type="parTrans" cxnId="{338872C7-9268-4AF7-BD0E-200478FE3881}">
      <dgm:prSet/>
      <dgm:spPr/>
      <dgm:t>
        <a:bodyPr/>
        <a:lstStyle/>
        <a:p>
          <a:endParaRPr lang="en-CA"/>
        </a:p>
      </dgm:t>
    </dgm:pt>
    <dgm:pt modelId="{3815A2A8-8C0A-419E-B01A-5F56D2186B80}" type="sibTrans" cxnId="{338872C7-9268-4AF7-BD0E-200478FE3881}">
      <dgm:prSet/>
      <dgm:spPr/>
      <dgm:t>
        <a:bodyPr/>
        <a:lstStyle/>
        <a:p>
          <a:endParaRPr lang="en-CA"/>
        </a:p>
      </dgm:t>
    </dgm:pt>
    <dgm:pt modelId="{94A63900-6F6E-4201-BDC9-DADAC2626BC2}">
      <dgm:prSet phldrT="[Text]" custT="1"/>
      <dgm:spPr/>
      <dgm:t>
        <a:bodyPr/>
        <a:lstStyle/>
        <a:p>
          <a:endParaRPr lang="en-CA" sz="2400" dirty="0"/>
        </a:p>
      </dgm:t>
    </dgm:pt>
    <dgm:pt modelId="{8B7DF6DD-2E47-441B-96DF-07F97AEBE5CF}" type="sibTrans" cxnId="{4F930020-7C79-45EA-B6FE-9E5860C83957}">
      <dgm:prSet/>
      <dgm:spPr/>
      <dgm:t>
        <a:bodyPr/>
        <a:lstStyle/>
        <a:p>
          <a:endParaRPr lang="en-CA"/>
        </a:p>
      </dgm:t>
    </dgm:pt>
    <dgm:pt modelId="{F6E96C55-6C65-41A2-A672-F470B19F3BEE}" type="parTrans" cxnId="{4F930020-7C79-45EA-B6FE-9E5860C83957}">
      <dgm:prSet/>
      <dgm:spPr/>
      <dgm:t>
        <a:bodyPr/>
        <a:lstStyle/>
        <a:p>
          <a:endParaRPr lang="en-CA"/>
        </a:p>
      </dgm:t>
    </dgm:pt>
    <dgm:pt modelId="{62F8D17D-8593-48B1-9469-F4C42C9CE05E}">
      <dgm:prSet phldrT="[Text]" custT="1"/>
      <dgm:spPr/>
      <dgm:t>
        <a:bodyPr/>
        <a:lstStyle/>
        <a:p>
          <a:r>
            <a:rPr lang="en-CA" sz="2400" dirty="0"/>
            <a:t>The African Union (AU) </a:t>
          </a:r>
        </a:p>
      </dgm:t>
    </dgm:pt>
    <dgm:pt modelId="{61938186-6D28-47DA-BF32-A2F74B9217E7}" type="parTrans" cxnId="{58A5865D-66A6-4A0D-9FF8-9975BACC3F46}">
      <dgm:prSet/>
      <dgm:spPr/>
      <dgm:t>
        <a:bodyPr/>
        <a:lstStyle/>
        <a:p>
          <a:endParaRPr lang="en-CA"/>
        </a:p>
      </dgm:t>
    </dgm:pt>
    <dgm:pt modelId="{E842F436-BC0D-4277-A400-BACB96CDFBCC}" type="sibTrans" cxnId="{58A5865D-66A6-4A0D-9FF8-9975BACC3F46}">
      <dgm:prSet/>
      <dgm:spPr/>
      <dgm:t>
        <a:bodyPr/>
        <a:lstStyle/>
        <a:p>
          <a:endParaRPr lang="en-CA"/>
        </a:p>
      </dgm:t>
    </dgm:pt>
    <dgm:pt modelId="{EAB8C216-00D9-40F5-8A48-8D60BDE6527A}">
      <dgm:prSet phldrT="[Text]" custT="1"/>
      <dgm:spPr/>
      <dgm:t>
        <a:bodyPr/>
        <a:lstStyle/>
        <a:p>
          <a:r>
            <a:rPr lang="en-CA" sz="2400" dirty="0"/>
            <a:t>Agri-research bodies and companies</a:t>
          </a:r>
        </a:p>
      </dgm:t>
    </dgm:pt>
    <dgm:pt modelId="{1E76EC92-99B2-42A8-98BA-A8B523B0BE13}" type="parTrans" cxnId="{9E719A6B-6405-4EBC-A200-E18868C36FA3}">
      <dgm:prSet/>
      <dgm:spPr/>
      <dgm:t>
        <a:bodyPr/>
        <a:lstStyle/>
        <a:p>
          <a:endParaRPr lang="en-CA"/>
        </a:p>
      </dgm:t>
    </dgm:pt>
    <dgm:pt modelId="{BAF61E51-6B45-42B3-92E0-CDF2B4D73941}" type="sibTrans" cxnId="{9E719A6B-6405-4EBC-A200-E18868C36FA3}">
      <dgm:prSet/>
      <dgm:spPr/>
      <dgm:t>
        <a:bodyPr/>
        <a:lstStyle/>
        <a:p>
          <a:endParaRPr lang="en-CA"/>
        </a:p>
      </dgm:t>
    </dgm:pt>
    <dgm:pt modelId="{CD89DB1B-6EC1-4418-A14D-37EBC243AE6D}" type="pres">
      <dgm:prSet presAssocID="{7C0B0C73-9161-4305-B838-E438B0B1D311}" presName="Name0" presStyleCnt="0">
        <dgm:presLayoutVars>
          <dgm:dir/>
          <dgm:animLvl val="lvl"/>
          <dgm:resizeHandles val="exact"/>
        </dgm:presLayoutVars>
      </dgm:prSet>
      <dgm:spPr/>
    </dgm:pt>
    <dgm:pt modelId="{6C3A766C-8B4A-4771-9FFD-B947860E3ED4}" type="pres">
      <dgm:prSet presAssocID="{A51DDD9F-9C93-41D8-992A-B910D7348F57}" presName="composite" presStyleCnt="0"/>
      <dgm:spPr/>
    </dgm:pt>
    <dgm:pt modelId="{8D9FF1C0-0F0E-434D-B2DE-57B8F61E177B}" type="pres">
      <dgm:prSet presAssocID="{A51DDD9F-9C93-41D8-992A-B910D7348F57}" presName="parTx" presStyleLbl="alignNode1" presStyleIdx="0" presStyleCnt="3" custScaleY="101799">
        <dgm:presLayoutVars>
          <dgm:chMax val="0"/>
          <dgm:chPref val="0"/>
          <dgm:bulletEnabled val="1"/>
        </dgm:presLayoutVars>
      </dgm:prSet>
      <dgm:spPr/>
    </dgm:pt>
    <dgm:pt modelId="{215AAC19-2F5D-484A-A925-4A088151D4F3}" type="pres">
      <dgm:prSet presAssocID="{A51DDD9F-9C93-41D8-992A-B910D7348F57}" presName="desTx" presStyleLbl="alignAccFollowNode1" presStyleIdx="0" presStyleCnt="3">
        <dgm:presLayoutVars>
          <dgm:bulletEnabled val="1"/>
        </dgm:presLayoutVars>
      </dgm:prSet>
      <dgm:spPr/>
    </dgm:pt>
    <dgm:pt modelId="{364C0A70-B911-4947-8411-ACFE9BFC59B3}" type="pres">
      <dgm:prSet presAssocID="{77205D5C-9741-4873-A94F-95355E0F998C}" presName="space" presStyleCnt="0"/>
      <dgm:spPr/>
    </dgm:pt>
    <dgm:pt modelId="{11ED0795-C640-40E1-A73E-FC9F2D60D108}" type="pres">
      <dgm:prSet presAssocID="{2F698375-BE0D-4458-A5CD-F9935E22032A}" presName="composite" presStyleCnt="0"/>
      <dgm:spPr/>
    </dgm:pt>
    <dgm:pt modelId="{790AC574-E47E-45FD-91DF-D7EC5D60304A}" type="pres">
      <dgm:prSet presAssocID="{2F698375-BE0D-4458-A5CD-F9935E22032A}" presName="parTx" presStyleLbl="alignNode1" presStyleIdx="1" presStyleCnt="3">
        <dgm:presLayoutVars>
          <dgm:chMax val="0"/>
          <dgm:chPref val="0"/>
          <dgm:bulletEnabled val="1"/>
        </dgm:presLayoutVars>
      </dgm:prSet>
      <dgm:spPr/>
    </dgm:pt>
    <dgm:pt modelId="{217D7B15-C821-48B4-8E36-177185B32EA8}" type="pres">
      <dgm:prSet presAssocID="{2F698375-BE0D-4458-A5CD-F9935E22032A}" presName="desTx" presStyleLbl="alignAccFollowNode1" presStyleIdx="1" presStyleCnt="3">
        <dgm:presLayoutVars>
          <dgm:bulletEnabled val="1"/>
        </dgm:presLayoutVars>
      </dgm:prSet>
      <dgm:spPr/>
    </dgm:pt>
    <dgm:pt modelId="{C56F03E8-D074-4B7E-A4E8-A5D8386CE05E}" type="pres">
      <dgm:prSet presAssocID="{2A9DEFA1-AA54-4A52-BBCB-2A56BBAC22D7}" presName="space" presStyleCnt="0"/>
      <dgm:spPr/>
    </dgm:pt>
    <dgm:pt modelId="{F3D0E309-A8CB-4BEF-A588-2A01E653D1E4}" type="pres">
      <dgm:prSet presAssocID="{FCE04ED2-3C58-4B3A-A7CE-75A2BC83F477}" presName="composite" presStyleCnt="0"/>
      <dgm:spPr/>
    </dgm:pt>
    <dgm:pt modelId="{718CF296-21B8-4C93-A9B4-403F481FE54F}" type="pres">
      <dgm:prSet presAssocID="{FCE04ED2-3C58-4B3A-A7CE-75A2BC83F477}" presName="parTx" presStyleLbl="alignNode1" presStyleIdx="2" presStyleCnt="3">
        <dgm:presLayoutVars>
          <dgm:chMax val="0"/>
          <dgm:chPref val="0"/>
          <dgm:bulletEnabled val="1"/>
        </dgm:presLayoutVars>
      </dgm:prSet>
      <dgm:spPr/>
    </dgm:pt>
    <dgm:pt modelId="{AB3996DD-1F35-4F82-8398-FC7B11FF1EF7}" type="pres">
      <dgm:prSet presAssocID="{FCE04ED2-3C58-4B3A-A7CE-75A2BC83F477}" presName="desTx" presStyleLbl="alignAccFollowNode1" presStyleIdx="2" presStyleCnt="3">
        <dgm:presLayoutVars>
          <dgm:bulletEnabled val="1"/>
        </dgm:presLayoutVars>
      </dgm:prSet>
      <dgm:spPr/>
    </dgm:pt>
  </dgm:ptLst>
  <dgm:cxnLst>
    <dgm:cxn modelId="{E3DBFA0A-154A-4643-9DD6-D6A53F21940D}" srcId="{A51DDD9F-9C93-41D8-992A-B910D7348F57}" destId="{45EFBB56-C848-464D-9674-8B99E4349015}" srcOrd="0" destOrd="0" parTransId="{9AEE43B2-4C63-4BF0-991C-34FA5457F2CA}" sibTransId="{8A141990-38BE-4613-98ED-1EDC1CEEA7FD}"/>
    <dgm:cxn modelId="{E0FCFF1F-8573-44AD-BD32-0CB26AF26729}" type="presOf" srcId="{45EFBB56-C848-464D-9674-8B99E4349015}" destId="{215AAC19-2F5D-484A-A925-4A088151D4F3}" srcOrd="0" destOrd="0" presId="urn:microsoft.com/office/officeart/2005/8/layout/hList1"/>
    <dgm:cxn modelId="{4F930020-7C79-45EA-B6FE-9E5860C83957}" srcId="{FCE04ED2-3C58-4B3A-A7CE-75A2BC83F477}" destId="{94A63900-6F6E-4201-BDC9-DADAC2626BC2}" srcOrd="3" destOrd="0" parTransId="{F6E96C55-6C65-41A2-A672-F470B19F3BEE}" sibTransId="{8B7DF6DD-2E47-441B-96DF-07F97AEBE5CF}"/>
    <dgm:cxn modelId="{01B7BC31-5864-46F3-8AA6-EFF82DD0537A}" type="presOf" srcId="{94A63900-6F6E-4201-BDC9-DADAC2626BC2}" destId="{AB3996DD-1F35-4F82-8398-FC7B11FF1EF7}" srcOrd="0" destOrd="3" presId="urn:microsoft.com/office/officeart/2005/8/layout/hList1"/>
    <dgm:cxn modelId="{E05DA334-0FC9-4406-9D6B-B3B30AE397F7}" srcId="{FCE04ED2-3C58-4B3A-A7CE-75A2BC83F477}" destId="{5E9AB5C0-114A-4819-BEC5-10B68AA7D261}" srcOrd="0" destOrd="0" parTransId="{1BD599E5-CF01-4094-AF21-3BDB840EEEF9}" sibTransId="{1F338EF4-2808-4EBC-A2C7-F353FBF01389}"/>
    <dgm:cxn modelId="{E2B5A939-98C4-41B3-BC8D-114918A25FD5}" type="presOf" srcId="{5E9AB5C0-114A-4819-BEC5-10B68AA7D261}" destId="{AB3996DD-1F35-4F82-8398-FC7B11FF1EF7}" srcOrd="0" destOrd="0" presId="urn:microsoft.com/office/officeart/2005/8/layout/hList1"/>
    <dgm:cxn modelId="{3D871F3F-F86A-4BB4-81CE-BF045DE35D52}" type="presOf" srcId="{62F8D17D-8593-48B1-9469-F4C42C9CE05E}" destId="{AB3996DD-1F35-4F82-8398-FC7B11FF1EF7}" srcOrd="0" destOrd="2" presId="urn:microsoft.com/office/officeart/2005/8/layout/hList1"/>
    <dgm:cxn modelId="{58A5865D-66A6-4A0D-9FF8-9975BACC3F46}" srcId="{FCE04ED2-3C58-4B3A-A7CE-75A2BC83F477}" destId="{62F8D17D-8593-48B1-9469-F4C42C9CE05E}" srcOrd="2" destOrd="0" parTransId="{61938186-6D28-47DA-BF32-A2F74B9217E7}" sibTransId="{E842F436-BC0D-4277-A400-BACB96CDFBCC}"/>
    <dgm:cxn modelId="{87965943-C791-4E18-8892-5B85D1545C93}" srcId="{A51DDD9F-9C93-41D8-992A-B910D7348F57}" destId="{C257B0ED-FD8E-42BB-AA29-AEFF90D7D52E}" srcOrd="2" destOrd="0" parTransId="{8BD77DF0-42E0-4DD8-9868-2268079A4B1D}" sibTransId="{3F060B57-9423-426C-BF70-4D422C54617B}"/>
    <dgm:cxn modelId="{30205845-40B0-45D9-A7AD-393E2250E378}" type="presOf" srcId="{C257B0ED-FD8E-42BB-AA29-AEFF90D7D52E}" destId="{215AAC19-2F5D-484A-A925-4A088151D4F3}" srcOrd="0" destOrd="2" presId="urn:microsoft.com/office/officeart/2005/8/layout/hList1"/>
    <dgm:cxn modelId="{3E5FD947-88B2-43E0-B053-FD8747D30A3F}" type="presOf" srcId="{7C0B0C73-9161-4305-B838-E438B0B1D311}" destId="{CD89DB1B-6EC1-4418-A14D-37EBC243AE6D}" srcOrd="0" destOrd="0" presId="urn:microsoft.com/office/officeart/2005/8/layout/hList1"/>
    <dgm:cxn modelId="{9E719A6B-6405-4EBC-A200-E18868C36FA3}" srcId="{FCE04ED2-3C58-4B3A-A7CE-75A2BC83F477}" destId="{EAB8C216-00D9-40F5-8A48-8D60BDE6527A}" srcOrd="1" destOrd="0" parTransId="{1E76EC92-99B2-42A8-98BA-A8B523B0BE13}" sibTransId="{BAF61E51-6B45-42B3-92E0-CDF2B4D73941}"/>
    <dgm:cxn modelId="{C5BC068B-8AE7-415B-A3BA-78D18953B3EB}" srcId="{7C0B0C73-9161-4305-B838-E438B0B1D311}" destId="{2F698375-BE0D-4458-A5CD-F9935E22032A}" srcOrd="1" destOrd="0" parTransId="{1D3A3A14-9985-466D-8D78-D5AF1E8ABC84}" sibTransId="{2A9DEFA1-AA54-4A52-BBCB-2A56BBAC22D7}"/>
    <dgm:cxn modelId="{9D336B90-618D-41C5-A0D2-2875DA2FD8DD}" type="presOf" srcId="{FCE04ED2-3C58-4B3A-A7CE-75A2BC83F477}" destId="{718CF296-21B8-4C93-A9B4-403F481FE54F}" srcOrd="0" destOrd="0" presId="urn:microsoft.com/office/officeart/2005/8/layout/hList1"/>
    <dgm:cxn modelId="{78A4669D-FFDA-46F3-9C5D-E44CC526B6DB}" type="presOf" srcId="{EAB8C216-00D9-40F5-8A48-8D60BDE6527A}" destId="{AB3996DD-1F35-4F82-8398-FC7B11FF1EF7}" srcOrd="0" destOrd="1" presId="urn:microsoft.com/office/officeart/2005/8/layout/hList1"/>
    <dgm:cxn modelId="{EF518CAB-22E3-4054-97BD-66B686455BCD}" type="presOf" srcId="{A7C9F1F1-3FF2-4BFF-B34E-3CB7820FE417}" destId="{217D7B15-C821-48B4-8E36-177185B32EA8}" srcOrd="0" destOrd="0" presId="urn:microsoft.com/office/officeart/2005/8/layout/hList1"/>
    <dgm:cxn modelId="{2F3CAABD-5219-4B6A-AB5F-35BE455A5D09}" type="presOf" srcId="{FCEFD535-FDB3-46C3-BC39-9A17B7608FF5}" destId="{217D7B15-C821-48B4-8E36-177185B32EA8}" srcOrd="0" destOrd="1" presId="urn:microsoft.com/office/officeart/2005/8/layout/hList1"/>
    <dgm:cxn modelId="{D1C188BE-6DE2-4585-BD28-CE382B7FBF2E}" type="presOf" srcId="{2F698375-BE0D-4458-A5CD-F9935E22032A}" destId="{790AC574-E47E-45FD-91DF-D7EC5D60304A}" srcOrd="0" destOrd="0" presId="urn:microsoft.com/office/officeart/2005/8/layout/hList1"/>
    <dgm:cxn modelId="{AAED05C4-6FA8-4358-8D55-49E7BC79ED2D}" srcId="{7C0B0C73-9161-4305-B838-E438B0B1D311}" destId="{A51DDD9F-9C93-41D8-992A-B910D7348F57}" srcOrd="0" destOrd="0" parTransId="{F4EB8DBF-1E70-488D-B986-E5E16B85224E}" sibTransId="{77205D5C-9741-4873-A94F-95355E0F998C}"/>
    <dgm:cxn modelId="{338872C7-9268-4AF7-BD0E-200478FE3881}" srcId="{A51DDD9F-9C93-41D8-992A-B910D7348F57}" destId="{A24DF89D-23A5-413E-8B8A-35B67499297C}" srcOrd="1" destOrd="0" parTransId="{05CCE312-A05B-4A08-B7CA-EF767199801B}" sibTransId="{3815A2A8-8C0A-419E-B01A-5F56D2186B80}"/>
    <dgm:cxn modelId="{D563D8C7-E2E8-445E-8335-4210D806BA0B}" type="presOf" srcId="{A24DF89D-23A5-413E-8B8A-35B67499297C}" destId="{215AAC19-2F5D-484A-A925-4A088151D4F3}" srcOrd="0" destOrd="1" presId="urn:microsoft.com/office/officeart/2005/8/layout/hList1"/>
    <dgm:cxn modelId="{00CB63CB-3D6A-4CA8-91F0-0D9384A26F0D}" type="presOf" srcId="{A51DDD9F-9C93-41D8-992A-B910D7348F57}" destId="{8D9FF1C0-0F0E-434D-B2DE-57B8F61E177B}" srcOrd="0" destOrd="0" presId="urn:microsoft.com/office/officeart/2005/8/layout/hList1"/>
    <dgm:cxn modelId="{15B67CCC-9FC0-4221-9DA8-D60A7140149C}" srcId="{2F698375-BE0D-4458-A5CD-F9935E22032A}" destId="{A7C9F1F1-3FF2-4BFF-B34E-3CB7820FE417}" srcOrd="0" destOrd="0" parTransId="{D6FE9D61-C3BC-4DBB-81AB-D1A2EDB95D42}" sibTransId="{024B5FD5-BCB3-4D24-8BAE-14C3ADC82833}"/>
    <dgm:cxn modelId="{C432B9DA-EECE-4D42-AF0C-B2276410ECED}" srcId="{7C0B0C73-9161-4305-B838-E438B0B1D311}" destId="{FCE04ED2-3C58-4B3A-A7CE-75A2BC83F477}" srcOrd="2" destOrd="0" parTransId="{FCD15702-2492-42E8-BDBF-04F4CAB7AD2B}" sibTransId="{6D443736-5FD2-4331-BFAF-6A2939B607AE}"/>
    <dgm:cxn modelId="{CDE5E3E2-5E20-4D54-A39B-B766F4BA5FC9}" srcId="{2F698375-BE0D-4458-A5CD-F9935E22032A}" destId="{FCEFD535-FDB3-46C3-BC39-9A17B7608FF5}" srcOrd="1" destOrd="0" parTransId="{0032C5E5-1322-412D-9FA6-3BA7C55C3244}" sibTransId="{7A84E672-A782-4381-9F51-000567C5C607}"/>
    <dgm:cxn modelId="{4D2F6F7B-BDC4-4418-B471-0CAB6B775184}" type="presParOf" srcId="{CD89DB1B-6EC1-4418-A14D-37EBC243AE6D}" destId="{6C3A766C-8B4A-4771-9FFD-B947860E3ED4}" srcOrd="0" destOrd="0" presId="urn:microsoft.com/office/officeart/2005/8/layout/hList1"/>
    <dgm:cxn modelId="{C8217AAB-9070-433A-BA4F-1A78C7FB773B}" type="presParOf" srcId="{6C3A766C-8B4A-4771-9FFD-B947860E3ED4}" destId="{8D9FF1C0-0F0E-434D-B2DE-57B8F61E177B}" srcOrd="0" destOrd="0" presId="urn:microsoft.com/office/officeart/2005/8/layout/hList1"/>
    <dgm:cxn modelId="{3842AE32-5ED1-48DB-82E9-C60396206595}" type="presParOf" srcId="{6C3A766C-8B4A-4771-9FFD-B947860E3ED4}" destId="{215AAC19-2F5D-484A-A925-4A088151D4F3}" srcOrd="1" destOrd="0" presId="urn:microsoft.com/office/officeart/2005/8/layout/hList1"/>
    <dgm:cxn modelId="{7A9CAB74-3A1C-4D2A-BEA1-4F981D2C73D3}" type="presParOf" srcId="{CD89DB1B-6EC1-4418-A14D-37EBC243AE6D}" destId="{364C0A70-B911-4947-8411-ACFE9BFC59B3}" srcOrd="1" destOrd="0" presId="urn:microsoft.com/office/officeart/2005/8/layout/hList1"/>
    <dgm:cxn modelId="{E5C53FC8-EDA6-4BFA-A372-56929E4DB1DF}" type="presParOf" srcId="{CD89DB1B-6EC1-4418-A14D-37EBC243AE6D}" destId="{11ED0795-C640-40E1-A73E-FC9F2D60D108}" srcOrd="2" destOrd="0" presId="urn:microsoft.com/office/officeart/2005/8/layout/hList1"/>
    <dgm:cxn modelId="{496CA4DE-0FAF-4CB3-B109-90A54A6581D3}" type="presParOf" srcId="{11ED0795-C640-40E1-A73E-FC9F2D60D108}" destId="{790AC574-E47E-45FD-91DF-D7EC5D60304A}" srcOrd="0" destOrd="0" presId="urn:microsoft.com/office/officeart/2005/8/layout/hList1"/>
    <dgm:cxn modelId="{0F4B6989-8116-4BC2-9760-26FF3B36A726}" type="presParOf" srcId="{11ED0795-C640-40E1-A73E-FC9F2D60D108}" destId="{217D7B15-C821-48B4-8E36-177185B32EA8}" srcOrd="1" destOrd="0" presId="urn:microsoft.com/office/officeart/2005/8/layout/hList1"/>
    <dgm:cxn modelId="{B448C2CD-A8FA-42EB-838C-BDD2E3EC4A67}" type="presParOf" srcId="{CD89DB1B-6EC1-4418-A14D-37EBC243AE6D}" destId="{C56F03E8-D074-4B7E-A4E8-A5D8386CE05E}" srcOrd="3" destOrd="0" presId="urn:microsoft.com/office/officeart/2005/8/layout/hList1"/>
    <dgm:cxn modelId="{D9B4C0C2-2308-4699-86A2-E0B3AC3652F1}" type="presParOf" srcId="{CD89DB1B-6EC1-4418-A14D-37EBC243AE6D}" destId="{F3D0E309-A8CB-4BEF-A588-2A01E653D1E4}" srcOrd="4" destOrd="0" presId="urn:microsoft.com/office/officeart/2005/8/layout/hList1"/>
    <dgm:cxn modelId="{093D4962-D283-46A6-AABB-08933B984669}" type="presParOf" srcId="{F3D0E309-A8CB-4BEF-A588-2A01E653D1E4}" destId="{718CF296-21B8-4C93-A9B4-403F481FE54F}" srcOrd="0" destOrd="0" presId="urn:microsoft.com/office/officeart/2005/8/layout/hList1"/>
    <dgm:cxn modelId="{A3128615-6BBF-4968-955A-BC726D13667B}" type="presParOf" srcId="{F3D0E309-A8CB-4BEF-A588-2A01E653D1E4}" destId="{AB3996DD-1F35-4F82-8398-FC7B11FF1E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FF1C0-0F0E-434D-B2DE-57B8F61E177B}">
      <dsp:nvSpPr>
        <dsp:cNvPr id="0" name=""/>
        <dsp:cNvSpPr/>
      </dsp:nvSpPr>
      <dsp:spPr>
        <a:xfrm>
          <a:off x="3143" y="565369"/>
          <a:ext cx="3064668" cy="92606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CA" sz="2500" kern="1200" dirty="0"/>
            <a:t>Bill &amp; Melinda Gates Foundation</a:t>
          </a:r>
        </a:p>
      </dsp:txBody>
      <dsp:txXfrm>
        <a:off x="3143" y="565369"/>
        <a:ext cx="3064668" cy="926065"/>
      </dsp:txXfrm>
    </dsp:sp>
    <dsp:sp modelId="{215AAC19-2F5D-484A-A925-4A088151D4F3}">
      <dsp:nvSpPr>
        <dsp:cNvPr id="0" name=""/>
        <dsp:cNvSpPr/>
      </dsp:nvSpPr>
      <dsp:spPr>
        <a:xfrm>
          <a:off x="3143" y="1483252"/>
          <a:ext cx="3064668" cy="350309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CA" sz="2400" kern="1200" dirty="0"/>
            <a:t>Target Malaria</a:t>
          </a:r>
        </a:p>
        <a:p>
          <a:pPr marL="228600" lvl="1" indent="-228600" algn="l" defTabSz="1066800">
            <a:lnSpc>
              <a:spcPct val="90000"/>
            </a:lnSpc>
            <a:spcBef>
              <a:spcPct val="0"/>
            </a:spcBef>
            <a:spcAft>
              <a:spcPct val="15000"/>
            </a:spcAft>
            <a:buChar char="•"/>
          </a:pPr>
          <a:r>
            <a:rPr lang="en-CA" sz="2400" kern="1200" dirty="0"/>
            <a:t>The Outreach Network for Gene Drive Research</a:t>
          </a:r>
        </a:p>
        <a:p>
          <a:pPr marL="228600" lvl="1" indent="-228600" algn="l" defTabSz="1066800">
            <a:lnSpc>
              <a:spcPct val="90000"/>
            </a:lnSpc>
            <a:spcBef>
              <a:spcPct val="0"/>
            </a:spcBef>
            <a:spcAft>
              <a:spcPct val="15000"/>
            </a:spcAft>
            <a:buChar char="•"/>
          </a:pPr>
          <a:r>
            <a:rPr lang="en-CA" sz="2400" kern="1200" dirty="0"/>
            <a:t>Emerging Ag Inc. (Canadian PR Firm)</a:t>
          </a:r>
        </a:p>
      </dsp:txBody>
      <dsp:txXfrm>
        <a:off x="3143" y="1483252"/>
        <a:ext cx="3064668" cy="3503091"/>
      </dsp:txXfrm>
    </dsp:sp>
    <dsp:sp modelId="{790AC574-E47E-45FD-91DF-D7EC5D60304A}">
      <dsp:nvSpPr>
        <dsp:cNvPr id="0" name=""/>
        <dsp:cNvSpPr/>
      </dsp:nvSpPr>
      <dsp:spPr>
        <a:xfrm>
          <a:off x="3496865" y="569460"/>
          <a:ext cx="3064668" cy="9097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CA" sz="2500" kern="1200" dirty="0"/>
            <a:t>U.S. Government</a:t>
          </a:r>
        </a:p>
      </dsp:txBody>
      <dsp:txXfrm>
        <a:off x="3496865" y="569460"/>
        <a:ext cx="3064668" cy="909700"/>
      </dsp:txXfrm>
    </dsp:sp>
    <dsp:sp modelId="{217D7B15-C821-48B4-8E36-177185B32EA8}">
      <dsp:nvSpPr>
        <dsp:cNvPr id="0" name=""/>
        <dsp:cNvSpPr/>
      </dsp:nvSpPr>
      <dsp:spPr>
        <a:xfrm>
          <a:off x="3496865" y="1479161"/>
          <a:ext cx="3064668" cy="350309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CA" sz="2400" kern="1200" dirty="0"/>
            <a:t>The U.S. Defense Advanced Research Projects Agency (DARPA)</a:t>
          </a:r>
        </a:p>
        <a:p>
          <a:pPr marL="228600" lvl="1" indent="-228600" algn="l" defTabSz="1066800">
            <a:lnSpc>
              <a:spcPct val="90000"/>
            </a:lnSpc>
            <a:spcBef>
              <a:spcPct val="0"/>
            </a:spcBef>
            <a:spcAft>
              <a:spcPct val="15000"/>
            </a:spcAft>
            <a:buChar char="•"/>
          </a:pPr>
          <a:r>
            <a:rPr lang="en-CA" sz="2400" kern="1200" dirty="0"/>
            <a:t>National Institutes of Health (NIH) and Foundation of the National Institute of Health (FNIH) </a:t>
          </a:r>
        </a:p>
      </dsp:txBody>
      <dsp:txXfrm>
        <a:off x="3496865" y="1479161"/>
        <a:ext cx="3064668" cy="3503091"/>
      </dsp:txXfrm>
    </dsp:sp>
    <dsp:sp modelId="{718CF296-21B8-4C93-A9B4-403F481FE54F}">
      <dsp:nvSpPr>
        <dsp:cNvPr id="0" name=""/>
        <dsp:cNvSpPr/>
      </dsp:nvSpPr>
      <dsp:spPr>
        <a:xfrm>
          <a:off x="6990588" y="569460"/>
          <a:ext cx="3064668" cy="9097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CA" sz="2500" kern="1200" dirty="0"/>
            <a:t>Developers and African governments </a:t>
          </a:r>
        </a:p>
      </dsp:txBody>
      <dsp:txXfrm>
        <a:off x="6990588" y="569460"/>
        <a:ext cx="3064668" cy="909700"/>
      </dsp:txXfrm>
    </dsp:sp>
    <dsp:sp modelId="{AB3996DD-1F35-4F82-8398-FC7B11FF1EF7}">
      <dsp:nvSpPr>
        <dsp:cNvPr id="0" name=""/>
        <dsp:cNvSpPr/>
      </dsp:nvSpPr>
      <dsp:spPr>
        <a:xfrm>
          <a:off x="6990588" y="1479161"/>
          <a:ext cx="3064668" cy="350309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CA" sz="2400" kern="1200" dirty="0"/>
            <a:t>Scientists, research institutes receiving funding</a:t>
          </a:r>
        </a:p>
        <a:p>
          <a:pPr marL="228600" lvl="1" indent="-228600" algn="l" defTabSz="1066800">
            <a:lnSpc>
              <a:spcPct val="90000"/>
            </a:lnSpc>
            <a:spcBef>
              <a:spcPct val="0"/>
            </a:spcBef>
            <a:spcAft>
              <a:spcPct val="15000"/>
            </a:spcAft>
            <a:buChar char="•"/>
          </a:pPr>
          <a:r>
            <a:rPr lang="en-CA" sz="2400" kern="1200" dirty="0"/>
            <a:t>Agri-research bodies and companies</a:t>
          </a:r>
        </a:p>
        <a:p>
          <a:pPr marL="228600" lvl="1" indent="-228600" algn="l" defTabSz="1066800">
            <a:lnSpc>
              <a:spcPct val="90000"/>
            </a:lnSpc>
            <a:spcBef>
              <a:spcPct val="0"/>
            </a:spcBef>
            <a:spcAft>
              <a:spcPct val="15000"/>
            </a:spcAft>
            <a:buChar char="•"/>
          </a:pPr>
          <a:r>
            <a:rPr lang="en-CA" sz="2400" kern="1200" dirty="0"/>
            <a:t>The African Union (AU) </a:t>
          </a:r>
        </a:p>
        <a:p>
          <a:pPr marL="228600" lvl="1" indent="-228600" algn="l" defTabSz="1066800">
            <a:lnSpc>
              <a:spcPct val="90000"/>
            </a:lnSpc>
            <a:spcBef>
              <a:spcPct val="0"/>
            </a:spcBef>
            <a:spcAft>
              <a:spcPct val="15000"/>
            </a:spcAft>
            <a:buChar char="•"/>
          </a:pPr>
          <a:endParaRPr lang="en-CA" sz="2400" kern="1200" dirty="0"/>
        </a:p>
      </dsp:txBody>
      <dsp:txXfrm>
        <a:off x="6990588" y="1479161"/>
        <a:ext cx="3064668" cy="350309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3/3/2019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Gene drive research has incited intense interest from governments, philanthropists and global health organizations, and there are efforts under way to deploy gene drive-modified mosquitoes in the first open field trials to eradicate malaria in Africa. There is nonetheless a fierce public opposition to the possibility of direct genetic modification of species in the environment. Environmental activists, anti-GMO groups and some governments have pushed for a global moratorium on gene drive research and its applications, warning against deliberate extinctions of wild populations and negative impacts on ecosystems. In this talk, I will present a brief overview of the techno-scientific controversy, attempt to map the dynamics of group politics in the development of technology, and discuss normative criteria for public engagement in decision-making.</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SIT has been applied to flies, beetles, and mosquitos with many successes and not a few failures. For the US, the most notable application of SIT was the successful eradication of the screw worm fly (which can cause billions of dollars in livestock losses) in the 1960s. Current programs, primarily sponsored through the UN, include attempts to eradicate the tsetse fly in primarily African countries, such as Senegal. SIT approaches are a more brute force approach and have the greatest success when the habitat area is small, the population density is relatively low, the target species does not have a large migratory range and is it not adaptable to diverse habitats (Gould 2008). </a:t>
            </a:r>
          </a:p>
          <a:p>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a:effectLst/>
              </a:rPr>
              <a:t>The Eliminate Dengue Program,</a:t>
            </a:r>
            <a:r>
              <a:rPr lang="en-CA" baseline="0" dirty="0">
                <a:effectLst/>
              </a:rPr>
              <a:t> for example, </a:t>
            </a:r>
            <a:r>
              <a:rPr lang="en-CA" dirty="0">
                <a:effectLst/>
              </a:rPr>
              <a:t>is not trying to reduce the overall number of mosquitoes. It aims is to spread </a:t>
            </a:r>
            <a:r>
              <a:rPr lang="en-CA" i="1" dirty="0">
                <a:effectLst/>
              </a:rPr>
              <a:t>Wolbachia </a:t>
            </a:r>
            <a:r>
              <a:rPr lang="en-CA" dirty="0">
                <a:effectLst/>
              </a:rPr>
              <a:t>into wild mosquito populations to reduce the ability of these mosquitoes to transmit disease. The method does not involve genetic modification (GM), as the genetic material of the mosquito has not been altered. http://www.eliminatedengue.com/faqs/index/type/our-research#sthash.MSWm4pL0.dpuf</a:t>
            </a:r>
          </a:p>
          <a:p>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12</a:t>
            </a:fld>
            <a:endParaRPr lang="en-US"/>
          </a:p>
        </p:txBody>
      </p:sp>
    </p:spTree>
    <p:extLst>
      <p:ext uri="{BB962C8B-B14F-4D97-AF65-F5344CB8AC3E}">
        <p14:creationId xmlns:p14="http://schemas.microsoft.com/office/powerpoint/2010/main" val="280384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BMGF aims to have gene-drive ready for deployment by 2023, however, i</a:t>
            </a:r>
            <a:r>
              <a:rPr lang="en-CA" sz="1200" dirty="0">
                <a:solidFill>
                  <a:schemeClr val="tx1"/>
                </a:solidFill>
              </a:rPr>
              <a:t>n a media interview in 2016, Bill Gates made a rather optimistic prognosis that gene drive technology would be available for wide use in just two years. </a:t>
            </a:r>
            <a:endParaRPr lang="en-CA" sz="1200" dirty="0"/>
          </a:p>
          <a:p>
            <a:endParaRPr lang="en-CA" dirty="0"/>
          </a:p>
        </p:txBody>
      </p:sp>
      <p:sp>
        <p:nvSpPr>
          <p:cNvPr id="4" name="Slide Number Placeholder 3"/>
          <p:cNvSpPr>
            <a:spLocks noGrp="1"/>
          </p:cNvSpPr>
          <p:nvPr>
            <p:ph type="sldNum" sz="quarter" idx="5"/>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3139377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3746225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Current members of the Outreach Network are Island Conservation (a Genetic Biocontrol of Invasive Rodents partner), Target Malaria, the Wellcome Trust, the Bill &amp; Melinda Gates Foundation, Ifakara Health Institute, the UCI Malaria Initiative, McMaster Institute on Ethics &amp; Policy for Innovation, and Malaria No More.</a:t>
            </a:r>
            <a:r>
              <a:rPr lang="en-CA" sz="1200" dirty="0"/>
              <a:t> The African Union previously opposed gene drives, but endorsed technology in </a:t>
            </a:r>
            <a:r>
              <a:rPr lang="en-CA" sz="1200"/>
              <a:t>July 2018 </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2412165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Ban on ‘gene drives’ has been consistently on the UN’s agenda. </a:t>
            </a:r>
            <a:r>
              <a:rPr lang="en-CA" dirty="0"/>
              <a:t>Ultimately, the parties to the Convention on Biological Diversity (CBD)—a treaty meant to protect vulnerable ecosystems and ratified by every country but the US and Vatican City—decided against a moratorium.</a:t>
            </a:r>
          </a:p>
        </p:txBody>
      </p:sp>
      <p:sp>
        <p:nvSpPr>
          <p:cNvPr id="4" name="Slide Number Placeholder 3"/>
          <p:cNvSpPr>
            <a:spLocks noGrp="1"/>
          </p:cNvSpPr>
          <p:nvPr>
            <p:ph type="sldNum" sz="quarter" idx="5"/>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4156186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93B0CF2-7F87-4E02-A248-870047730F99}" type="slidenum">
              <a:rPr lang="en-US" smtClean="0"/>
              <a:t>18</a:t>
            </a:fld>
            <a:endParaRPr lang="en-US"/>
          </a:p>
        </p:txBody>
      </p:sp>
    </p:spTree>
    <p:extLst>
      <p:ext uri="{BB962C8B-B14F-4D97-AF65-F5344CB8AC3E}">
        <p14:creationId xmlns:p14="http://schemas.microsoft.com/office/powerpoint/2010/main" val="2303908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Gene Drive Files consist of records released in response to US and Canadian open records requests. The bulk of the files are from North Carolina State University, and were released on 27 October 2017 under </a:t>
            </a:r>
            <a:r>
              <a:rPr lang="en-CA" b="1" dirty="0"/>
              <a:t>a request by Edward Hammond/Third World Network</a:t>
            </a:r>
            <a:r>
              <a:rPr lang="en-CA" dirty="0"/>
              <a:t>. The files also include records from Texas A&amp;M University, also requested by Edward Hammond/Third World Network and released on 21 August 2017 (Request TAMU R001428). Additional earlier records are included from an Access to Information request filed by  ETC Group in 2016 with the Canadian Food Inspection Agency.</a:t>
            </a:r>
          </a:p>
        </p:txBody>
      </p:sp>
      <p:sp>
        <p:nvSpPr>
          <p:cNvPr id="4" name="Slide Number Placeholder 3"/>
          <p:cNvSpPr>
            <a:spLocks noGrp="1"/>
          </p:cNvSpPr>
          <p:nvPr>
            <p:ph type="sldNum" sz="quarter" idx="5"/>
          </p:nvPr>
        </p:nvSpPr>
        <p:spPr/>
        <p:txBody>
          <a:bodyPr/>
          <a:lstStyle/>
          <a:p>
            <a:fld id="{893B0CF2-7F87-4E02-A248-870047730F99}" type="slidenum">
              <a:rPr lang="en-US" smtClean="0"/>
              <a:t>19</a:t>
            </a:fld>
            <a:endParaRPr lang="en-US"/>
          </a:p>
        </p:txBody>
      </p:sp>
    </p:spTree>
    <p:extLst>
      <p:ext uri="{BB962C8B-B14F-4D97-AF65-F5344CB8AC3E}">
        <p14:creationId xmlns:p14="http://schemas.microsoft.com/office/powerpoint/2010/main" val="2905180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Current members of the Network are Island Conservation (a Genetic Biocontrol of Invasive Rodents partner), Target Malaria, the Wellcome Trust, the Bill &amp; Melinda Gates Foundation, Ifakara Health Institute, the UCI Malaria Initiative, McMaster Institute on Ethics &amp; Policy for Innovation, and Malaria No More. They are managed by Emerging Ag Inc.</a:t>
            </a:r>
          </a:p>
        </p:txBody>
      </p:sp>
      <p:sp>
        <p:nvSpPr>
          <p:cNvPr id="4" name="Slide Number Placeholder 3"/>
          <p:cNvSpPr>
            <a:spLocks noGrp="1"/>
          </p:cNvSpPr>
          <p:nvPr>
            <p:ph type="sldNum" sz="quarter" idx="5"/>
          </p:nvPr>
        </p:nvSpPr>
        <p:spPr/>
        <p:txBody>
          <a:bodyPr/>
          <a:lstStyle/>
          <a:p>
            <a:fld id="{893B0CF2-7F87-4E02-A248-870047730F99}" type="slidenum">
              <a:rPr lang="en-US" smtClean="0"/>
              <a:t>21</a:t>
            </a:fld>
            <a:endParaRPr lang="en-US"/>
          </a:p>
        </p:txBody>
      </p:sp>
    </p:spTree>
    <p:extLst>
      <p:ext uri="{BB962C8B-B14F-4D97-AF65-F5344CB8AC3E}">
        <p14:creationId xmlns:p14="http://schemas.microsoft.com/office/powerpoint/2010/main" val="149244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93B0CF2-7F87-4E02-A248-870047730F99}" type="slidenum">
              <a:rPr lang="en-US" smtClean="0"/>
              <a:t>22</a:t>
            </a:fld>
            <a:endParaRPr lang="en-US"/>
          </a:p>
        </p:txBody>
      </p:sp>
    </p:spTree>
    <p:extLst>
      <p:ext uri="{BB962C8B-B14F-4D97-AF65-F5344CB8AC3E}">
        <p14:creationId xmlns:p14="http://schemas.microsoft.com/office/powerpoint/2010/main" val="241974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Gene drive technology relies on the use of CRISPR/Cas9, a revolutionary gene editing method, which allows for genes to be deleted, modified, or inserted in such a way that the altered gene is always inherited in the offspring. </a:t>
            </a:r>
          </a:p>
        </p:txBody>
      </p:sp>
      <p:sp>
        <p:nvSpPr>
          <p:cNvPr id="4" name="Slide Number Placeholder 3"/>
          <p:cNvSpPr>
            <a:spLocks noGrp="1"/>
          </p:cNvSpPr>
          <p:nvPr>
            <p:ph type="sldNum" sz="quarter" idx="5"/>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361323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Gene drives are systems of biased inheritance that enhance the likelihood a sequence of DNA passes between generations through sexual reproduction and potentially throughout a local population and ultimately all connected populations of a species. It’s a genetic engineering technology that allows to quickly modifying specific populations and even entire species directly into the environment.</a:t>
            </a:r>
          </a:p>
          <a:p>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4</a:t>
            </a:fld>
            <a:endParaRPr lang="en-US"/>
          </a:p>
        </p:txBody>
      </p:sp>
    </p:spTree>
    <p:extLst>
      <p:ext uri="{BB962C8B-B14F-4D97-AF65-F5344CB8AC3E}">
        <p14:creationId xmlns:p14="http://schemas.microsoft.com/office/powerpoint/2010/main" val="257552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dirty="0"/>
              <a:t>R</a:t>
            </a:r>
            <a:r>
              <a:rPr lang="en-CA" sz="1200" b="0" i="0" u="none" strike="noStrike" kern="1200" baseline="0" dirty="0">
                <a:solidFill>
                  <a:schemeClr val="tx1"/>
                </a:solidFill>
                <a:latin typeface="+mn-lt"/>
                <a:ea typeface="+mn-ea"/>
                <a:cs typeface="+mn-cs"/>
              </a:rPr>
              <a:t>ecent small-scale proof-of-concept models of gene drives in insects have demonstrated the ability to quickly supress or modify disease bearing mosquito populations, thus raising hopes for global efforts to eliminate and eradicate vector-borne diseases such as malaria, dengue, yellow fever, chikungunya, and Zika. The first experiment published in Nature Biotechnology in 2015 targeted female reproduction in the malaria mosquito </a:t>
            </a:r>
            <a:r>
              <a:rPr lang="en-CA" dirty="0"/>
              <a:t>to suppress mosquito populations to levels that do not support malaria transmission.</a:t>
            </a:r>
            <a:r>
              <a:rPr lang="en-CA" sz="1200" b="0" i="0" u="none" strike="noStrike" kern="1200" baseline="0" dirty="0">
                <a:solidFill>
                  <a:schemeClr val="tx1"/>
                </a:solidFill>
                <a:latin typeface="+mn-lt"/>
                <a:ea typeface="+mn-ea"/>
                <a:cs typeface="+mn-cs"/>
              </a:rPr>
              <a:t> </a:t>
            </a:r>
            <a:r>
              <a:rPr lang="en-CA" dirty="0"/>
              <a:t>In the second case, mosquitoes were engineered to be resistant to the malaria parasite </a:t>
            </a:r>
            <a:r>
              <a:rPr lang="en-CA" i="1" dirty="0"/>
              <a:t>Plasmodium falciparum </a:t>
            </a:r>
            <a:r>
              <a:rPr lang="en-CA" i="0" dirty="0"/>
              <a:t>and not transmit it to humans.</a:t>
            </a:r>
            <a:r>
              <a:rPr lang="en-CA" i="1" dirty="0"/>
              <a:t> </a:t>
            </a:r>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5</a:t>
            </a:fld>
            <a:endParaRPr lang="en-US"/>
          </a:p>
        </p:txBody>
      </p:sp>
    </p:spTree>
    <p:extLst>
      <p:ext uri="{BB962C8B-B14F-4D97-AF65-F5344CB8AC3E}">
        <p14:creationId xmlns:p14="http://schemas.microsoft.com/office/powerpoint/2010/main" val="404667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Gene drives have promising applications in at least three areas – biomedicine, agriculture, and for bioconservation. In addition to the potential to </a:t>
            </a:r>
            <a:r>
              <a:rPr lang="en-CA" sz="1200" b="0" i="0" u="none" strike="noStrike" kern="1200" baseline="0" dirty="0">
                <a:solidFill>
                  <a:schemeClr val="tx1"/>
                </a:solidFill>
                <a:latin typeface="+mn-lt"/>
                <a:ea typeface="+mn-ea"/>
                <a:cs typeface="+mn-cs"/>
              </a:rPr>
              <a:t>eradicate vector-borne diseases, CRISPR-based gene drives can provide solutions for sustainable agriculture such as the reversal of pesticide and herbicide resistance and more efficient pest control to help increase crop productivity. Additionally, the technology has promising applications in bioconservation and can help with the eradication of invasive species that undermine global biodiversity. </a:t>
            </a:r>
            <a:r>
              <a:rPr lang="en-CA" dirty="0"/>
              <a:t> </a:t>
            </a:r>
          </a:p>
        </p:txBody>
      </p:sp>
      <p:sp>
        <p:nvSpPr>
          <p:cNvPr id="4" name="Slide Number Placeholder 3"/>
          <p:cNvSpPr>
            <a:spLocks noGrp="1"/>
          </p:cNvSpPr>
          <p:nvPr>
            <p:ph type="sldNum" sz="quarter" idx="5"/>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3738478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CA" dirty="0"/>
              <a:t>Other uses have included: bioterrorism, engineering algae as a source of biofuel, helping cope with climate change, in farming and food industry, to develop genetically engineered bacteria to eat oil spills, to bring back extinct species, to target human cells that carry mutated genes (e.g., cancer cells and HIV), to fight human diseases.</a:t>
            </a:r>
          </a:p>
        </p:txBody>
      </p:sp>
      <p:sp>
        <p:nvSpPr>
          <p:cNvPr id="4" name="Slide Number Placeholder 3"/>
          <p:cNvSpPr>
            <a:spLocks noGrp="1"/>
          </p:cNvSpPr>
          <p:nvPr>
            <p:ph type="sldNum" sz="quarter" idx="5"/>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148524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118699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Malaria is a mosquito-borne infectious disease caused by Plasmodium parasites transmitted by the infectious bite of Anopheles mosquitoes. Vector control of malaria has predominantly focused on targeting the adult mosquito through insecticides and bed nets. However, current vector control methods are often not sustainable for long periods, so alternative methods for vector control are needed.</a:t>
            </a:r>
          </a:p>
          <a:p>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10</a:t>
            </a:fld>
            <a:endParaRPr lang="en-US"/>
          </a:p>
        </p:txBody>
      </p:sp>
    </p:spTree>
    <p:extLst>
      <p:ext uri="{BB962C8B-B14F-4D97-AF65-F5344CB8AC3E}">
        <p14:creationId xmlns:p14="http://schemas.microsoft.com/office/powerpoint/2010/main" val="4127853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Because the disease is prevalent in poor countries, it doesn’t get much</a:t>
            </a:r>
            <a:r>
              <a:rPr lang="en-CA" baseline="0" dirty="0"/>
              <a:t> investment. As Bill Gates pointed out in a 2017 TED talk, there’s more money put into baldness drugs then into malaria. </a:t>
            </a:r>
            <a:endParaRPr lang="en-CA" dirty="0"/>
          </a:p>
        </p:txBody>
      </p:sp>
      <p:sp>
        <p:nvSpPr>
          <p:cNvPr id="4" name="Slide Number Placeholder 3"/>
          <p:cNvSpPr>
            <a:spLocks noGrp="1"/>
          </p:cNvSpPr>
          <p:nvPr>
            <p:ph type="sldNum" sz="quarter" idx="10"/>
          </p:nvPr>
        </p:nvSpPr>
        <p:spPr/>
        <p:txBody>
          <a:bodyPr/>
          <a:lstStyle/>
          <a:p>
            <a:fld id="{627EC1DD-21E7-384C-9419-9C6B050FA6A6}" type="slidenum">
              <a:rPr lang="en-US" smtClean="0"/>
              <a:t>11</a:t>
            </a:fld>
            <a:endParaRPr lang="en-US"/>
          </a:p>
        </p:txBody>
      </p:sp>
    </p:spTree>
    <p:extLst>
      <p:ext uri="{BB962C8B-B14F-4D97-AF65-F5344CB8AC3E}">
        <p14:creationId xmlns:p14="http://schemas.microsoft.com/office/powerpoint/2010/main" val="61544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1A1D30-C0A0-4124-A783-34D9F15FA0FE}" type="datetime1">
              <a:rPr lang="en-US" smtClean="0"/>
              <a:t>3/3/2019</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F795F3-C838-414A-A419-FF712A5448BD}"/>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DC4075E-5D22-428B-BE08-E5818DD760DC}"/>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38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D5871-AB0F-4B3D-8861-97E78CB7B47E}" type="datetime1">
              <a:rPr lang="en-US" smtClean="0"/>
              <a:t>3/3/2019</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848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18406-4C3F-4F3E-80BD-A22568EA37EB}" type="datetime1">
              <a:rPr lang="en-US" smtClean="0"/>
              <a:t>3/3/2019</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8599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28077-7188-48C5-8679-2287FAC952E9}" type="datetime1">
              <a:rPr lang="en-US" smtClean="0"/>
              <a:t>3/3/2019</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381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3/3/2019</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42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6BD99-6FFD-46C5-B5E2-43A34BDA2566}" type="datetime1">
              <a:rPr lang="en-US" smtClean="0"/>
              <a:t>3/3/2019</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7614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2678E-214C-4CF8-97C7-95015FB02960}" type="datetime1">
              <a:rPr lang="en-US" smtClean="0"/>
              <a:t>3/3/2019</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8960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3/3/2019</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95688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88D7B8-9F07-4899-827D-5F3CFDDEB574}" type="datetime1">
              <a:rPr lang="en-US" smtClean="0"/>
              <a:t>3/3/2019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759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5197C5C-1CD1-417D-A89C-14747F5222C7}" type="datetime1">
              <a:rPr lang="en-US" smtClean="0"/>
              <a:t>3/3/2019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272390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3/3/2019</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0551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146459-E3C3-4969-9224-5ED50B492D17}" type="datetime1">
              <a:rPr lang="en-US" smtClean="0"/>
              <a:pPr/>
              <a:t>3/3/2019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1CF334-2D5C-4859-84A6-CA7E6E43FAE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17752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000" b="1" dirty="0"/>
              <a:t>Group Politics and Stakeholder Engagement with Gene Drive Technology</a:t>
            </a:r>
          </a:p>
        </p:txBody>
      </p:sp>
      <p:sp>
        <p:nvSpPr>
          <p:cNvPr id="5" name="Subtitle 4"/>
          <p:cNvSpPr>
            <a:spLocks noGrp="1"/>
          </p:cNvSpPr>
          <p:nvPr>
            <p:ph type="subTitle" idx="1"/>
          </p:nvPr>
        </p:nvSpPr>
        <p:spPr/>
        <p:txBody>
          <a:bodyPr>
            <a:normAutofit fontScale="85000" lnSpcReduction="20000"/>
          </a:bodyPr>
          <a:lstStyle/>
          <a:p>
            <a:r>
              <a:rPr lang="en-US"/>
              <a:t>Kalina Kamenova, PhD</a:t>
            </a:r>
          </a:p>
          <a:p>
            <a:r>
              <a:rPr lang="en-US"/>
              <a:t>Founder and Research Director </a:t>
            </a:r>
          </a:p>
          <a:p>
            <a:r>
              <a:rPr lang="en-US"/>
              <a:t>Canadian Institute for Genomics and Society</a:t>
            </a:r>
          </a:p>
          <a:p>
            <a:endParaRPr lang="en-US" dirty="0"/>
          </a:p>
        </p:txBody>
      </p:sp>
      <p:pic>
        <p:nvPicPr>
          <p:cNvPr id="3" name="Picture 2">
            <a:extLst>
              <a:ext uri="{FF2B5EF4-FFF2-40B4-BE49-F238E27FC236}">
                <a16:creationId xmlns:a16="http://schemas.microsoft.com/office/drawing/2014/main" id="{5EAAFAB1-7F81-47C8-B32E-B8536C42C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30883"/>
            <a:ext cx="10058400" cy="1009791"/>
          </a:xfrm>
        </p:spPr>
        <p:txBody>
          <a:bodyPr>
            <a:noAutofit/>
          </a:bodyPr>
          <a:lstStyle/>
          <a:p>
            <a:r>
              <a:rPr lang="en-CA" sz="3800" dirty="0"/>
              <a:t>Malaria as a Global Health Problem: WHO key facts</a:t>
            </a:r>
          </a:p>
        </p:txBody>
      </p:sp>
      <p:sp>
        <p:nvSpPr>
          <p:cNvPr id="3" name="Content Placeholder 2"/>
          <p:cNvSpPr>
            <a:spLocks noGrp="1"/>
          </p:cNvSpPr>
          <p:nvPr>
            <p:ph idx="1"/>
          </p:nvPr>
        </p:nvSpPr>
        <p:spPr>
          <a:xfrm>
            <a:off x="1235034" y="1913781"/>
            <a:ext cx="9977449" cy="4356389"/>
          </a:xfrm>
        </p:spPr>
        <p:txBody>
          <a:bodyPr>
            <a:normAutofit/>
          </a:bodyPr>
          <a:lstStyle/>
          <a:p>
            <a:pPr>
              <a:buFont typeface="Wingdings" panose="05000000000000000000" pitchFamily="2" charset="2"/>
              <a:buChar char="Ø"/>
            </a:pPr>
            <a:r>
              <a:rPr lang="en-CA" sz="2400" dirty="0"/>
              <a:t>Despite being preventable and treatable, malaria is estimated to have caused 438,000 deaths in 2015, a rate of about 1,200 deaths every day</a:t>
            </a:r>
          </a:p>
          <a:p>
            <a:pPr>
              <a:buFont typeface="Wingdings" panose="05000000000000000000" pitchFamily="2" charset="2"/>
              <a:buChar char="Ø"/>
            </a:pPr>
            <a:r>
              <a:rPr lang="en-CA" sz="2400" dirty="0"/>
              <a:t>70% of these are children less than 5 years old</a:t>
            </a:r>
          </a:p>
          <a:p>
            <a:pPr>
              <a:buFont typeface="Wingdings" panose="05000000000000000000" pitchFamily="2" charset="2"/>
              <a:buChar char="Ø"/>
            </a:pPr>
            <a:r>
              <a:rPr lang="en-CA" sz="2400" dirty="0"/>
              <a:t>3.4 billion people (half the world’s population) are at risk for malaria</a:t>
            </a:r>
          </a:p>
          <a:p>
            <a:pPr>
              <a:buFont typeface="Wingdings" panose="05000000000000000000" pitchFamily="2" charset="2"/>
              <a:buChar char="Ø"/>
            </a:pPr>
            <a:r>
              <a:rPr lang="en-CA" sz="2400" dirty="0"/>
              <a:t>Current interventions such as drug treatments, bed nets and insecticide spraying are often ineffective and expensive to maintain</a:t>
            </a:r>
          </a:p>
          <a:p>
            <a:pPr>
              <a:buFont typeface="Wingdings" panose="05000000000000000000" pitchFamily="2" charset="2"/>
              <a:buChar char="Ø"/>
            </a:pPr>
            <a:r>
              <a:rPr lang="en-CA" sz="2400" dirty="0"/>
              <a:t>The WHO </a:t>
            </a:r>
            <a:r>
              <a:rPr lang="en-CA" sz="2400" i="1" dirty="0"/>
              <a:t>Global Technical Strategy for Malaria 2016–2030 </a:t>
            </a:r>
            <a:r>
              <a:rPr lang="en-CA" sz="2400" dirty="0"/>
              <a:t>estimates that these approaches requires US$5.1 billion per year </a:t>
            </a:r>
          </a:p>
          <a:p>
            <a:pPr>
              <a:buFont typeface="Wingdings" panose="05000000000000000000" pitchFamily="2" charset="2"/>
              <a:buChar char="Ø"/>
            </a:pPr>
            <a:r>
              <a:rPr lang="en-CA" sz="2400" dirty="0"/>
              <a:t>The funds required to fight malaria have been predicted to rise to $9 billion per year by 2030</a:t>
            </a:r>
          </a:p>
          <a:p>
            <a:endParaRPr lang="en-CA" dirty="0"/>
          </a:p>
          <a:p>
            <a:endParaRPr lang="en-CA" dirty="0"/>
          </a:p>
        </p:txBody>
      </p:sp>
      <p:sp>
        <p:nvSpPr>
          <p:cNvPr id="4" name="Slide Number Placeholder 3"/>
          <p:cNvSpPr>
            <a:spLocks noGrp="1"/>
          </p:cNvSpPr>
          <p:nvPr>
            <p:ph type="sldNum" sz="quarter" idx="12"/>
          </p:nvPr>
        </p:nvSpPr>
        <p:spPr/>
        <p:txBody>
          <a:bodyPr/>
          <a:lstStyle/>
          <a:p>
            <a:fld id="{CA732CEA-F68B-334E-9FFB-4DFC1A67FBC7}" type="slidenum">
              <a:rPr lang="en-US" smtClean="0"/>
              <a:t>10</a:t>
            </a:fld>
            <a:endParaRPr lang="en-US"/>
          </a:p>
        </p:txBody>
      </p:sp>
      <p:pic>
        <p:nvPicPr>
          <p:cNvPr id="5" name="Picture 4">
            <a:extLst>
              <a:ext uri="{FF2B5EF4-FFF2-40B4-BE49-F238E27FC236}">
                <a16:creationId xmlns:a16="http://schemas.microsoft.com/office/drawing/2014/main" id="{0D0BF2D6-FD05-4AFE-9AA7-4F16983B6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171217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32CEA-F68B-334E-9FFB-4DFC1A67FBC7}" type="slidenum">
              <a:rPr lang="en-US" smtClean="0"/>
              <a:t>11</a:t>
            </a:fld>
            <a:endParaRPr lang="en-US"/>
          </a:p>
        </p:txBody>
      </p:sp>
      <p:sp>
        <p:nvSpPr>
          <p:cNvPr id="2" name="Title 1"/>
          <p:cNvSpPr>
            <a:spLocks noGrp="1"/>
          </p:cNvSpPr>
          <p:nvPr>
            <p:ph type="title" idx="4294967295"/>
          </p:nvPr>
        </p:nvSpPr>
        <p:spPr>
          <a:xfrm>
            <a:off x="0" y="274638"/>
            <a:ext cx="8229600" cy="565150"/>
          </a:xfrm>
        </p:spPr>
        <p:txBody>
          <a:bodyPr>
            <a:normAutofit/>
          </a:bodyPr>
          <a:lstStyle/>
          <a:p>
            <a:r>
              <a:rPr lang="en-CA" sz="3600" dirty="0">
                <a:solidFill>
                  <a:srgbClr val="C00000"/>
                </a:solidFill>
              </a:rPr>
              <a:t>Disease Endemic Countries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6544" y="1549237"/>
            <a:ext cx="8538911" cy="4203050"/>
          </a:xfrm>
          <a:prstGeom prst="rect">
            <a:avLst/>
          </a:prstGeom>
          <a:ln w="19050">
            <a:solidFill>
              <a:srgbClr val="C00000"/>
            </a:solidFill>
          </a:ln>
        </p:spPr>
      </p:pic>
      <p:sp>
        <p:nvSpPr>
          <p:cNvPr id="5" name="TextBox 4"/>
          <p:cNvSpPr txBox="1"/>
          <p:nvPr/>
        </p:nvSpPr>
        <p:spPr>
          <a:xfrm>
            <a:off x="111044" y="883628"/>
            <a:ext cx="7506586" cy="646331"/>
          </a:xfrm>
          <a:prstGeom prst="rect">
            <a:avLst/>
          </a:prstGeom>
          <a:solidFill>
            <a:schemeClr val="accent6">
              <a:lumMod val="40000"/>
              <a:lumOff val="60000"/>
            </a:schemeClr>
          </a:solidFill>
        </p:spPr>
        <p:txBody>
          <a:bodyPr wrap="square" rtlCol="0">
            <a:spAutoFit/>
          </a:bodyPr>
          <a:lstStyle/>
          <a:p>
            <a:r>
              <a:rPr lang="en-CA" b="1" dirty="0">
                <a:solidFill>
                  <a:srgbClr val="C00000"/>
                </a:solidFill>
              </a:rPr>
              <a:t>90% of the all malaria-related deaths occur in sub-Saharan Africa, where domestic resources are least available to fight the disease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6140" y="4792668"/>
            <a:ext cx="2179207" cy="858538"/>
          </a:xfrm>
          <a:prstGeom prst="rect">
            <a:avLst/>
          </a:prstGeom>
          <a:ln>
            <a:solidFill>
              <a:srgbClr val="C00000"/>
            </a:solidFill>
          </a:ln>
        </p:spPr>
      </p:pic>
      <p:pic>
        <p:nvPicPr>
          <p:cNvPr id="7" name="Picture 6"/>
          <p:cNvPicPr>
            <a:picLocks noChangeAspect="1"/>
          </p:cNvPicPr>
          <p:nvPr/>
        </p:nvPicPr>
        <p:blipFill>
          <a:blip r:embed="rId5"/>
          <a:stretch>
            <a:fillRect/>
          </a:stretch>
        </p:blipFill>
        <p:spPr>
          <a:xfrm>
            <a:off x="1826544" y="5823024"/>
            <a:ext cx="8538911" cy="488974"/>
          </a:xfrm>
          <a:prstGeom prst="rect">
            <a:avLst/>
          </a:prstGeom>
          <a:solidFill>
            <a:schemeClr val="accent6">
              <a:lumMod val="20000"/>
              <a:lumOff val="80000"/>
            </a:schemeClr>
          </a:solidFill>
          <a:ln>
            <a:solidFill>
              <a:srgbClr val="C00000"/>
            </a:solidFill>
          </a:ln>
        </p:spPr>
      </p:pic>
      <p:sp>
        <p:nvSpPr>
          <p:cNvPr id="8" name="TextBox 7"/>
          <p:cNvSpPr txBox="1"/>
          <p:nvPr/>
        </p:nvSpPr>
        <p:spPr>
          <a:xfrm>
            <a:off x="111044" y="1600696"/>
            <a:ext cx="7506586" cy="646331"/>
          </a:xfrm>
          <a:prstGeom prst="rect">
            <a:avLst/>
          </a:prstGeom>
          <a:solidFill>
            <a:schemeClr val="accent6">
              <a:lumMod val="40000"/>
              <a:lumOff val="60000"/>
            </a:schemeClr>
          </a:solidFill>
        </p:spPr>
        <p:txBody>
          <a:bodyPr wrap="square" rtlCol="0">
            <a:spAutoFit/>
          </a:bodyPr>
          <a:lstStyle/>
          <a:p>
            <a:r>
              <a:rPr lang="en-CA" b="1" dirty="0">
                <a:solidFill>
                  <a:srgbClr val="FF0000"/>
                </a:solidFill>
              </a:rPr>
              <a:t>13 countries, mainly in sub-Saharan Africa, account for 76% of malaria cases and 75% deaths globally</a:t>
            </a:r>
          </a:p>
        </p:txBody>
      </p:sp>
      <p:pic>
        <p:nvPicPr>
          <p:cNvPr id="9" name="Picture 8">
            <a:extLst>
              <a:ext uri="{FF2B5EF4-FFF2-40B4-BE49-F238E27FC236}">
                <a16:creationId xmlns:a16="http://schemas.microsoft.com/office/drawing/2014/main" id="{C21E7E6D-F839-4188-88E8-084F51DE0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216454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831273"/>
            <a:ext cx="10058400" cy="819397"/>
          </a:xfrm>
        </p:spPr>
        <p:txBody>
          <a:bodyPr>
            <a:normAutofit/>
          </a:bodyPr>
          <a:lstStyle/>
          <a:p>
            <a:r>
              <a:rPr lang="en-CA" sz="4000" dirty="0"/>
              <a:t>Experimental approaches approved by WHO</a:t>
            </a:r>
          </a:p>
        </p:txBody>
      </p:sp>
      <p:sp>
        <p:nvSpPr>
          <p:cNvPr id="6" name="Content Placeholder 5"/>
          <p:cNvSpPr>
            <a:spLocks noGrp="1"/>
          </p:cNvSpPr>
          <p:nvPr>
            <p:ph idx="1"/>
          </p:nvPr>
        </p:nvSpPr>
        <p:spPr/>
        <p:txBody>
          <a:bodyPr>
            <a:noAutofit/>
          </a:bodyPr>
          <a:lstStyle/>
          <a:p>
            <a:r>
              <a:rPr lang="en-CA" sz="2400" b="1" u="sng" dirty="0"/>
              <a:t>Sterile Insect Technique (SIT)</a:t>
            </a:r>
            <a:r>
              <a:rPr lang="en-CA" sz="2400" b="1" dirty="0"/>
              <a:t> - </a:t>
            </a:r>
            <a:r>
              <a:rPr lang="en-CA" sz="2400" dirty="0"/>
              <a:t>males of a target species are harvested, irradiated or chemically treated to induce sterility, and then released in numbers that overwhelm the local population (e.g., the successful eradication of the screw worm fly in the 1960s)</a:t>
            </a:r>
          </a:p>
          <a:p>
            <a:r>
              <a:rPr lang="en-CA" sz="2400" b="1" i="1" u="sng" dirty="0"/>
              <a:t>Wolbachia</a:t>
            </a:r>
            <a:r>
              <a:rPr lang="en-CA" sz="2400" b="1" u="sng" dirty="0"/>
              <a:t>-infected mosquitoes</a:t>
            </a:r>
            <a:r>
              <a:rPr lang="en-CA" sz="2400" u="sng" dirty="0"/>
              <a:t> </a:t>
            </a:r>
            <a:r>
              <a:rPr lang="en-CA" sz="2400" dirty="0"/>
              <a:t>– uses the maternally inherited alpha-proteobacterium </a:t>
            </a:r>
            <a:r>
              <a:rPr lang="en-CA" sz="2400" i="1" dirty="0"/>
              <a:t>Wolbachia,</a:t>
            </a:r>
            <a:r>
              <a:rPr lang="en-CA" sz="2400" dirty="0"/>
              <a:t> which interferes with disease transmission and lifespan of mosquitoes by creating cytoplasmic incompatibility (i.e. eggs and sperm are unable to form viable offspring). Field tests in Australia, Brazil, Vietnam, and Malaysia have demonstrated the potential of this approach to reducing dengue and other Aedes-borne disease.</a:t>
            </a:r>
          </a:p>
          <a:p>
            <a:r>
              <a:rPr lang="en-CA" sz="2400" b="1" u="sng" dirty="0"/>
              <a:t>Genetically modified (GM) or transgenic male mosquitoes</a:t>
            </a:r>
            <a:r>
              <a:rPr lang="en-CA" sz="2400" dirty="0"/>
              <a:t> – open release to suppress the wild population</a:t>
            </a:r>
          </a:p>
        </p:txBody>
      </p:sp>
      <p:sp>
        <p:nvSpPr>
          <p:cNvPr id="4" name="Slide Number Placeholder 3"/>
          <p:cNvSpPr>
            <a:spLocks noGrp="1"/>
          </p:cNvSpPr>
          <p:nvPr>
            <p:ph type="sldNum" sz="quarter" idx="12"/>
          </p:nvPr>
        </p:nvSpPr>
        <p:spPr/>
        <p:txBody>
          <a:bodyPr/>
          <a:lstStyle/>
          <a:p>
            <a:fld id="{CA732CEA-F68B-334E-9FFB-4DFC1A67FBC7}" type="slidenum">
              <a:rPr lang="en-US" smtClean="0"/>
              <a:t>12</a:t>
            </a:fld>
            <a:endParaRPr lang="en-US"/>
          </a:p>
        </p:txBody>
      </p:sp>
      <p:pic>
        <p:nvPicPr>
          <p:cNvPr id="7" name="Picture 6">
            <a:extLst>
              <a:ext uri="{FF2B5EF4-FFF2-40B4-BE49-F238E27FC236}">
                <a16:creationId xmlns:a16="http://schemas.microsoft.com/office/drawing/2014/main" id="{BC9BCF64-4D14-455B-8964-1C5D09C49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253489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62E10B-8BF8-4234-BA86-1FDFEC1E7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
        <p:nvSpPr>
          <p:cNvPr id="3" name="Title 2">
            <a:extLst>
              <a:ext uri="{FF2B5EF4-FFF2-40B4-BE49-F238E27FC236}">
                <a16:creationId xmlns:a16="http://schemas.microsoft.com/office/drawing/2014/main" id="{FF0A8C1D-44F3-4223-B8F8-01823E787059}"/>
              </a:ext>
            </a:extLst>
          </p:cNvPr>
          <p:cNvSpPr>
            <a:spLocks noGrp="1"/>
          </p:cNvSpPr>
          <p:nvPr>
            <p:ph type="title"/>
          </p:nvPr>
        </p:nvSpPr>
        <p:spPr>
          <a:xfrm>
            <a:off x="1097280" y="819397"/>
            <a:ext cx="10058400" cy="917963"/>
          </a:xfrm>
        </p:spPr>
        <p:txBody>
          <a:bodyPr>
            <a:normAutofit/>
          </a:bodyPr>
          <a:lstStyle/>
          <a:p>
            <a:r>
              <a:rPr lang="en-CA" sz="4000" dirty="0"/>
              <a:t>Investment by Global Philanthropic Organizations </a:t>
            </a:r>
          </a:p>
        </p:txBody>
      </p:sp>
      <p:sp>
        <p:nvSpPr>
          <p:cNvPr id="4" name="Content Placeholder 3">
            <a:extLst>
              <a:ext uri="{FF2B5EF4-FFF2-40B4-BE49-F238E27FC236}">
                <a16:creationId xmlns:a16="http://schemas.microsoft.com/office/drawing/2014/main" id="{A2F68048-B717-4136-B095-46B8BBB4E891}"/>
              </a:ext>
            </a:extLst>
          </p:cNvPr>
          <p:cNvSpPr>
            <a:spLocks noGrp="1"/>
          </p:cNvSpPr>
          <p:nvPr>
            <p:ph idx="1"/>
          </p:nvPr>
        </p:nvSpPr>
        <p:spPr/>
        <p:txBody>
          <a:bodyPr>
            <a:normAutofit lnSpcReduction="10000"/>
          </a:bodyPr>
          <a:lstStyle/>
          <a:p>
            <a:pPr>
              <a:buFont typeface="Wingdings" panose="05000000000000000000" pitchFamily="2" charset="2"/>
              <a:buChar char="Ø"/>
            </a:pPr>
            <a:r>
              <a:rPr lang="en-CA" sz="2600" b="1" dirty="0">
                <a:solidFill>
                  <a:schemeClr val="tx1"/>
                </a:solidFill>
              </a:rPr>
              <a:t>The Bill &amp; Melinda Gates Foundation </a:t>
            </a:r>
            <a:r>
              <a:rPr lang="en-CA" sz="2600" dirty="0">
                <a:solidFill>
                  <a:schemeClr val="tx1"/>
                </a:solidFill>
              </a:rPr>
              <a:t>has provided $75 million to Target Malaria, an international multi-disciplinary consortium based at the Imperial College in London.</a:t>
            </a:r>
          </a:p>
          <a:p>
            <a:pPr>
              <a:buFont typeface="Wingdings" panose="05000000000000000000" pitchFamily="2" charset="2"/>
              <a:buChar char="Ø"/>
            </a:pPr>
            <a:r>
              <a:rPr lang="en-CA" sz="2600" b="1" dirty="0">
                <a:solidFill>
                  <a:schemeClr val="tx1"/>
                </a:solidFill>
              </a:rPr>
              <a:t>Target Malaria </a:t>
            </a:r>
            <a:r>
              <a:rPr lang="en-CA" sz="2600" dirty="0">
                <a:solidFill>
                  <a:schemeClr val="tx1"/>
                </a:solidFill>
              </a:rPr>
              <a:t>is currently preparing for the first field test of gene drive technology - an open release of gene-drive modified Anopheles gambiae mosquitoes, the main malaria vector in Africa, in Burkina Faso. </a:t>
            </a:r>
          </a:p>
          <a:p>
            <a:pPr>
              <a:buFont typeface="Wingdings" panose="05000000000000000000" pitchFamily="2" charset="2"/>
              <a:buChar char="Ø"/>
            </a:pPr>
            <a:r>
              <a:rPr lang="en-CA" sz="2600" b="1" dirty="0">
                <a:solidFill>
                  <a:schemeClr val="tx1"/>
                </a:solidFill>
              </a:rPr>
              <a:t>India’s Tata Trusts </a:t>
            </a:r>
            <a:r>
              <a:rPr lang="en-CA" sz="2600" dirty="0">
                <a:solidFill>
                  <a:schemeClr val="tx1"/>
                </a:solidFill>
              </a:rPr>
              <a:t>also invested $70 million to create </a:t>
            </a:r>
            <a:r>
              <a:rPr lang="en-CA" sz="2600" i="1" dirty="0">
                <a:solidFill>
                  <a:schemeClr val="tx1"/>
                </a:solidFill>
              </a:rPr>
              <a:t>the Tata Institute for Active Genetics and Society</a:t>
            </a:r>
            <a:r>
              <a:rPr lang="en-CA" sz="2600" dirty="0">
                <a:solidFill>
                  <a:schemeClr val="tx1"/>
                </a:solidFill>
              </a:rPr>
              <a:t> in collaboration with the University of California-San Diego in the US and the Institute for Stem Cell Biology and Regenerative Medicine (</a:t>
            </a:r>
            <a:r>
              <a:rPr lang="en-CA" sz="2600" dirty="0" err="1">
                <a:solidFill>
                  <a:schemeClr val="tx1"/>
                </a:solidFill>
              </a:rPr>
              <a:t>InStem</a:t>
            </a:r>
            <a:r>
              <a:rPr lang="en-CA" sz="2600" dirty="0">
                <a:solidFill>
                  <a:schemeClr val="tx1"/>
                </a:solidFill>
              </a:rPr>
              <a:t>) in Bengaluru.</a:t>
            </a:r>
            <a:endParaRPr lang="en-CA" sz="2200" dirty="0">
              <a:solidFill>
                <a:schemeClr val="tx1"/>
              </a:solidFill>
            </a:endParaRPr>
          </a:p>
          <a:p>
            <a:endParaRPr lang="en-CA" dirty="0"/>
          </a:p>
        </p:txBody>
      </p:sp>
    </p:spTree>
    <p:extLst>
      <p:ext uri="{BB962C8B-B14F-4D97-AF65-F5344CB8AC3E}">
        <p14:creationId xmlns:p14="http://schemas.microsoft.com/office/powerpoint/2010/main" val="991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AEA918-100F-476C-B10B-2966B1F6680A}"/>
              </a:ext>
            </a:extLst>
          </p:cNvPr>
          <p:cNvSpPr>
            <a:spLocks noGrp="1"/>
          </p:cNvSpPr>
          <p:nvPr>
            <p:ph type="title"/>
          </p:nvPr>
        </p:nvSpPr>
        <p:spPr/>
        <p:txBody>
          <a:bodyPr>
            <a:normAutofit/>
          </a:bodyPr>
          <a:lstStyle/>
          <a:p>
            <a:br>
              <a:rPr lang="en-CA" sz="4000" dirty="0"/>
            </a:br>
            <a:r>
              <a:rPr lang="en-CA" sz="4000" dirty="0"/>
              <a:t>4. </a:t>
            </a:r>
            <a:r>
              <a:rPr lang="en-US" sz="4000" dirty="0"/>
              <a:t>Group politics in this scientific controversy</a:t>
            </a:r>
            <a:endParaRPr lang="en-CA" sz="4000" dirty="0"/>
          </a:p>
        </p:txBody>
      </p:sp>
      <p:sp>
        <p:nvSpPr>
          <p:cNvPr id="6" name="Text Placeholder 5">
            <a:extLst>
              <a:ext uri="{FF2B5EF4-FFF2-40B4-BE49-F238E27FC236}">
                <a16:creationId xmlns:a16="http://schemas.microsoft.com/office/drawing/2014/main" id="{53B4BEAB-7C33-4195-8393-94F4499E2E0B}"/>
              </a:ext>
            </a:extLst>
          </p:cNvPr>
          <p:cNvSpPr>
            <a:spLocks noGrp="1"/>
          </p:cNvSpPr>
          <p:nvPr>
            <p:ph type="body" idx="1"/>
          </p:nvPr>
        </p:nvSpPr>
        <p:spPr/>
        <p:txBody>
          <a:bodyPr/>
          <a:lstStyle/>
          <a:p>
            <a:endParaRPr lang="en-CA" dirty="0"/>
          </a:p>
        </p:txBody>
      </p:sp>
      <p:pic>
        <p:nvPicPr>
          <p:cNvPr id="4" name="Picture 3">
            <a:extLst>
              <a:ext uri="{FF2B5EF4-FFF2-40B4-BE49-F238E27FC236}">
                <a16:creationId xmlns:a16="http://schemas.microsoft.com/office/drawing/2014/main" id="{8FE3D703-3B02-4A0B-B6C0-07DE3EC47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251453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05470B-EC7B-4206-A279-4853C325D0B6}"/>
              </a:ext>
            </a:extLst>
          </p:cNvPr>
          <p:cNvSpPr>
            <a:spLocks noGrp="1"/>
          </p:cNvSpPr>
          <p:nvPr>
            <p:ph type="title"/>
          </p:nvPr>
        </p:nvSpPr>
        <p:spPr>
          <a:xfrm>
            <a:off x="1097280" y="989012"/>
            <a:ext cx="10058400" cy="748348"/>
          </a:xfrm>
        </p:spPr>
        <p:txBody>
          <a:bodyPr>
            <a:normAutofit/>
          </a:bodyPr>
          <a:lstStyle/>
          <a:p>
            <a:r>
              <a:rPr lang="en-CA" sz="4000" dirty="0"/>
              <a:t>Key actors advocating deployment of gene drives </a:t>
            </a:r>
          </a:p>
        </p:txBody>
      </p:sp>
      <p:graphicFrame>
        <p:nvGraphicFramePr>
          <p:cNvPr id="8" name="Content Placeholder 7">
            <a:extLst>
              <a:ext uri="{FF2B5EF4-FFF2-40B4-BE49-F238E27FC236}">
                <a16:creationId xmlns:a16="http://schemas.microsoft.com/office/drawing/2014/main" id="{592876A3-D654-468C-A787-364730FB9654}"/>
              </a:ext>
            </a:extLst>
          </p:cNvPr>
          <p:cNvGraphicFramePr>
            <a:graphicFrameLocks noGrp="1"/>
          </p:cNvGraphicFramePr>
          <p:nvPr>
            <p:ph idx="1"/>
            <p:extLst>
              <p:ext uri="{D42A27DB-BD31-4B8C-83A1-F6EECF244321}">
                <p14:modId xmlns:p14="http://schemas.microsoft.com/office/powerpoint/2010/main" val="22311452"/>
              </p:ext>
            </p:extLst>
          </p:nvPr>
        </p:nvGraphicFramePr>
        <p:xfrm>
          <a:off x="1097280" y="1306286"/>
          <a:ext cx="10058400" cy="555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E48D837-BCB4-480D-B80C-602F1588E0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81037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60FDE2-7EF3-4F83-BA02-20FEA4D7F03A}"/>
              </a:ext>
            </a:extLst>
          </p:cNvPr>
          <p:cNvSpPr>
            <a:spLocks noGrp="1"/>
          </p:cNvSpPr>
          <p:nvPr>
            <p:ph type="title"/>
          </p:nvPr>
        </p:nvSpPr>
        <p:spPr>
          <a:xfrm>
            <a:off x="1097280" y="988906"/>
            <a:ext cx="10058400" cy="748454"/>
          </a:xfrm>
        </p:spPr>
        <p:txBody>
          <a:bodyPr>
            <a:normAutofit/>
          </a:bodyPr>
          <a:lstStyle/>
          <a:p>
            <a:r>
              <a:rPr lang="en-CA" sz="4000" dirty="0"/>
              <a:t>Key actors opposing gene drive technology</a:t>
            </a:r>
          </a:p>
        </p:txBody>
      </p:sp>
      <p:sp>
        <p:nvSpPr>
          <p:cNvPr id="5" name="Content Placeholder 4">
            <a:extLst>
              <a:ext uri="{FF2B5EF4-FFF2-40B4-BE49-F238E27FC236}">
                <a16:creationId xmlns:a16="http://schemas.microsoft.com/office/drawing/2014/main" id="{4A10E00F-7864-42EC-9777-ACF748144CB0}"/>
              </a:ext>
            </a:extLst>
          </p:cNvPr>
          <p:cNvSpPr>
            <a:spLocks noGrp="1"/>
          </p:cNvSpPr>
          <p:nvPr>
            <p:ph idx="1"/>
          </p:nvPr>
        </p:nvSpPr>
        <p:spPr>
          <a:xfrm>
            <a:off x="1097280" y="1845733"/>
            <a:ext cx="10058400" cy="4424437"/>
          </a:xfrm>
        </p:spPr>
        <p:txBody>
          <a:bodyPr>
            <a:normAutofit/>
          </a:bodyPr>
          <a:lstStyle/>
          <a:p>
            <a:pPr>
              <a:buFont typeface="Wingdings" panose="05000000000000000000" pitchFamily="2" charset="2"/>
              <a:buChar char="Ø"/>
            </a:pPr>
            <a:r>
              <a:rPr lang="en-CA" sz="2400" dirty="0"/>
              <a:t> Calls for a moratorium on releases of gene drive organisms during the Convention on Biological Diversity (CBD)’s meeting in November 2018 in Egypt, led by Bolivia and Venezuela, supported by African countries such as Egypt and Morocco.    </a:t>
            </a:r>
          </a:p>
          <a:p>
            <a:pPr>
              <a:buFont typeface="Wingdings" panose="05000000000000000000" pitchFamily="2" charset="2"/>
              <a:buChar char="Ø"/>
            </a:pPr>
            <a:r>
              <a:rPr lang="en-CA" sz="2400" i="1" dirty="0"/>
              <a:t>The ETC Group </a:t>
            </a:r>
            <a:r>
              <a:rPr lang="en-CA" sz="2400" dirty="0"/>
              <a:t>and </a:t>
            </a:r>
            <a:r>
              <a:rPr lang="en-CA" sz="2400" i="1" dirty="0"/>
              <a:t>Friends of the Earth</a:t>
            </a:r>
            <a:r>
              <a:rPr lang="en-CA" sz="2400" dirty="0"/>
              <a:t> are the two anti-GMO groups most vocally opposed to gene drive research.</a:t>
            </a:r>
          </a:p>
          <a:p>
            <a:pPr>
              <a:buFont typeface="Wingdings" panose="05000000000000000000" pitchFamily="2" charset="2"/>
              <a:buChar char="Ø"/>
            </a:pPr>
            <a:r>
              <a:rPr lang="en-CA" sz="2400" dirty="0"/>
              <a:t>Joint statement with </a:t>
            </a:r>
            <a:r>
              <a:rPr lang="en-CA" sz="2400" i="1" dirty="0"/>
              <a:t>The Alliance for Food Sovereignty</a:t>
            </a:r>
            <a:r>
              <a:rPr lang="en-CA" sz="2400" dirty="0"/>
              <a:t> in Africa stated: “In Africa we are all potentially affected, and we do not want to be lab rats for this exterminator technology. Farmers have already marched in the streets of Burkina Faso to protest genetically engineered mosquitoes and we will march again if they ignore this UN decision.”</a:t>
            </a:r>
          </a:p>
          <a:p>
            <a:pPr marL="0" indent="0">
              <a:buNone/>
            </a:pPr>
            <a:endParaRPr lang="en-CA" sz="2400" dirty="0"/>
          </a:p>
        </p:txBody>
      </p:sp>
      <p:pic>
        <p:nvPicPr>
          <p:cNvPr id="6" name="Picture 5">
            <a:extLst>
              <a:ext uri="{FF2B5EF4-FFF2-40B4-BE49-F238E27FC236}">
                <a16:creationId xmlns:a16="http://schemas.microsoft.com/office/drawing/2014/main" id="{846E95AC-5CAF-4ED7-81BC-1D9E197D0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202425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D9D1B59A-1B1C-42B2-A557-D2F0CE305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750921"/>
            <a:ext cx="10905066" cy="2835316"/>
          </a:xfrm>
          <a:prstGeom prst="rect">
            <a:avLst/>
          </a:prstGeom>
        </p:spPr>
      </p:pic>
      <p:pic>
        <p:nvPicPr>
          <p:cNvPr id="4" name="Picture 3">
            <a:extLst>
              <a:ext uri="{FF2B5EF4-FFF2-40B4-BE49-F238E27FC236}">
                <a16:creationId xmlns:a16="http://schemas.microsoft.com/office/drawing/2014/main" id="{FBE39141-6538-4412-BAFF-889AF82AC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10437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AEA918-100F-476C-B10B-2966B1F6680A}"/>
              </a:ext>
            </a:extLst>
          </p:cNvPr>
          <p:cNvSpPr>
            <a:spLocks noGrp="1"/>
          </p:cNvSpPr>
          <p:nvPr>
            <p:ph type="title"/>
          </p:nvPr>
        </p:nvSpPr>
        <p:spPr/>
        <p:txBody>
          <a:bodyPr>
            <a:normAutofit/>
          </a:bodyPr>
          <a:lstStyle/>
          <a:p>
            <a:br>
              <a:rPr lang="en-CA" sz="4000" dirty="0"/>
            </a:br>
            <a:r>
              <a:rPr lang="en-CA" sz="3600" dirty="0"/>
              <a:t>5. PR “wars” over transparency and expert consensus</a:t>
            </a:r>
          </a:p>
        </p:txBody>
      </p:sp>
      <p:sp>
        <p:nvSpPr>
          <p:cNvPr id="6" name="Text Placeholder 5">
            <a:extLst>
              <a:ext uri="{FF2B5EF4-FFF2-40B4-BE49-F238E27FC236}">
                <a16:creationId xmlns:a16="http://schemas.microsoft.com/office/drawing/2014/main" id="{53B4BEAB-7C33-4195-8393-94F4499E2E0B}"/>
              </a:ext>
            </a:extLst>
          </p:cNvPr>
          <p:cNvSpPr>
            <a:spLocks noGrp="1"/>
          </p:cNvSpPr>
          <p:nvPr>
            <p:ph type="body" idx="1"/>
          </p:nvPr>
        </p:nvSpPr>
        <p:spPr/>
        <p:txBody>
          <a:bodyPr/>
          <a:lstStyle/>
          <a:p>
            <a:endParaRPr lang="en-CA" dirty="0"/>
          </a:p>
        </p:txBody>
      </p:sp>
      <p:pic>
        <p:nvPicPr>
          <p:cNvPr id="4" name="Picture 3">
            <a:extLst>
              <a:ext uri="{FF2B5EF4-FFF2-40B4-BE49-F238E27FC236}">
                <a16:creationId xmlns:a16="http://schemas.microsoft.com/office/drawing/2014/main" id="{8FE3D703-3B02-4A0B-B6C0-07DE3EC47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34728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6" descr="A picture containing object, indoor&#10;&#10;Description automatically generated">
            <a:extLst>
              <a:ext uri="{FF2B5EF4-FFF2-40B4-BE49-F238E27FC236}">
                <a16:creationId xmlns:a16="http://schemas.microsoft.com/office/drawing/2014/main" id="{28D2C40B-1E07-468C-A328-E6B25BCC9B5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5333"/>
          <a:stretch/>
        </p:blipFill>
        <p:spPr>
          <a:xfrm>
            <a:off x="1249293" y="730643"/>
            <a:ext cx="9913511" cy="5576351"/>
          </a:xfrm>
          <a:prstGeom prst="rect">
            <a:avLst/>
          </a:prstGeom>
        </p:spPr>
      </p:pic>
      <p:pic>
        <p:nvPicPr>
          <p:cNvPr id="10" name="Picture 9">
            <a:extLst>
              <a:ext uri="{FF2B5EF4-FFF2-40B4-BE49-F238E27FC236}">
                <a16:creationId xmlns:a16="http://schemas.microsoft.com/office/drawing/2014/main" id="{3D6FDA49-88B8-4985-8979-FA3926964B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
        <p:nvSpPr>
          <p:cNvPr id="8" name="Rectangle 7">
            <a:extLst>
              <a:ext uri="{FF2B5EF4-FFF2-40B4-BE49-F238E27FC236}">
                <a16:creationId xmlns:a16="http://schemas.microsoft.com/office/drawing/2014/main" id="{71D71957-1C7B-465E-9C1F-518DC02BD6F3}"/>
              </a:ext>
            </a:extLst>
          </p:cNvPr>
          <p:cNvSpPr/>
          <p:nvPr/>
        </p:nvSpPr>
        <p:spPr>
          <a:xfrm>
            <a:off x="209000" y="5870175"/>
            <a:ext cx="5187959" cy="461665"/>
          </a:xfrm>
          <a:prstGeom prst="rect">
            <a:avLst/>
          </a:prstGeom>
        </p:spPr>
        <p:txBody>
          <a:bodyPr wrap="none">
            <a:spAutoFit/>
          </a:bodyPr>
          <a:lstStyle/>
          <a:p>
            <a:r>
              <a:rPr lang="en-CA" sz="2400" b="1" dirty="0"/>
              <a:t>http://genedrivefiles.synbiowatch.org/</a:t>
            </a:r>
          </a:p>
        </p:txBody>
      </p:sp>
      <p:sp>
        <p:nvSpPr>
          <p:cNvPr id="9" name="TextBox 8">
            <a:extLst>
              <a:ext uri="{FF2B5EF4-FFF2-40B4-BE49-F238E27FC236}">
                <a16:creationId xmlns:a16="http://schemas.microsoft.com/office/drawing/2014/main" id="{359F19E3-DF77-4FE8-9595-4196A762D9D3}"/>
              </a:ext>
            </a:extLst>
          </p:cNvPr>
          <p:cNvSpPr txBox="1"/>
          <p:nvPr/>
        </p:nvSpPr>
        <p:spPr>
          <a:xfrm>
            <a:off x="665018" y="178130"/>
            <a:ext cx="6970816" cy="584775"/>
          </a:xfrm>
          <a:prstGeom prst="rect">
            <a:avLst/>
          </a:prstGeom>
          <a:noFill/>
        </p:spPr>
        <p:txBody>
          <a:bodyPr wrap="square" rtlCol="0">
            <a:spAutoFit/>
          </a:bodyPr>
          <a:lstStyle/>
          <a:p>
            <a:r>
              <a:rPr lang="en-CA" sz="3200" dirty="0">
                <a:solidFill>
                  <a:srgbClr val="FFC000"/>
                </a:solidFill>
              </a:rPr>
              <a:t>The WikiLeaks of Gene Drive Research</a:t>
            </a:r>
          </a:p>
        </p:txBody>
      </p:sp>
    </p:spTree>
    <p:extLst>
      <p:ext uri="{BB962C8B-B14F-4D97-AF65-F5344CB8AC3E}">
        <p14:creationId xmlns:p14="http://schemas.microsoft.com/office/powerpoint/2010/main" val="217863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a:t>
            </a:r>
          </a:p>
        </p:txBody>
      </p:sp>
      <p:sp>
        <p:nvSpPr>
          <p:cNvPr id="2" name="Content Placeholder 1"/>
          <p:cNvSpPr>
            <a:spLocks noGrp="1"/>
          </p:cNvSpPr>
          <p:nvPr>
            <p:ph idx="1"/>
          </p:nvPr>
        </p:nvSpPr>
        <p:spPr/>
        <p:txBody>
          <a:bodyPr/>
          <a:lstStyle/>
          <a:p>
            <a:pPr marL="457200" indent="-457200">
              <a:buFont typeface="+mj-lt"/>
              <a:buAutoNum type="arabicPeriod"/>
            </a:pPr>
            <a:r>
              <a:rPr lang="en-US" sz="2600" dirty="0"/>
              <a:t>What is “gene drive”? </a:t>
            </a:r>
          </a:p>
          <a:p>
            <a:pPr marL="457200" indent="-457200">
              <a:buFont typeface="+mj-lt"/>
              <a:buAutoNum type="arabicPeriod"/>
            </a:pPr>
            <a:r>
              <a:rPr lang="en-US" sz="2600" dirty="0"/>
              <a:t>Potential applications of gene drive technology</a:t>
            </a:r>
          </a:p>
          <a:p>
            <a:pPr marL="457200" indent="-457200">
              <a:buFont typeface="+mj-lt"/>
              <a:buAutoNum type="arabicPeriod"/>
            </a:pPr>
            <a:r>
              <a:rPr lang="en-US" sz="2600" dirty="0"/>
              <a:t>Push to deploy gene drives to eradicate vector-borne diseases</a:t>
            </a:r>
          </a:p>
          <a:p>
            <a:pPr marL="457200" indent="-457200">
              <a:buFont typeface="+mj-lt"/>
              <a:buAutoNum type="arabicPeriod"/>
            </a:pPr>
            <a:r>
              <a:rPr lang="en-US" sz="2600" dirty="0"/>
              <a:t>Group politics in this scientific controversy</a:t>
            </a:r>
          </a:p>
          <a:p>
            <a:pPr marL="457200" indent="-457200">
              <a:buFont typeface="+mj-lt"/>
              <a:buAutoNum type="arabicPeriod"/>
            </a:pPr>
            <a:r>
              <a:rPr lang="en-US" sz="2600" dirty="0"/>
              <a:t>PR “wars” over transparency and expert consensus</a:t>
            </a:r>
          </a:p>
          <a:p>
            <a:pPr marL="457200" indent="-457200">
              <a:buFont typeface="+mj-lt"/>
              <a:buAutoNum type="arabicPeriod"/>
            </a:pPr>
            <a:r>
              <a:rPr lang="en-US" sz="2600" dirty="0"/>
              <a:t>Normative considerations for public engagement </a:t>
            </a:r>
          </a:p>
          <a:p>
            <a:endParaRPr lang="en-US" dirty="0"/>
          </a:p>
        </p:txBody>
      </p:sp>
      <p:pic>
        <p:nvPicPr>
          <p:cNvPr id="7" name="Picture 6">
            <a:extLst>
              <a:ext uri="{FF2B5EF4-FFF2-40B4-BE49-F238E27FC236}">
                <a16:creationId xmlns:a16="http://schemas.microsoft.com/office/drawing/2014/main" id="{2AE426C3-9FC7-4175-BF79-5831FDDAE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306C-77A7-4195-BA84-0934ED556CDF}"/>
              </a:ext>
            </a:extLst>
          </p:cNvPr>
          <p:cNvSpPr>
            <a:spLocks noGrp="1"/>
          </p:cNvSpPr>
          <p:nvPr>
            <p:ph type="title"/>
          </p:nvPr>
        </p:nvSpPr>
        <p:spPr>
          <a:xfrm>
            <a:off x="1097280" y="988906"/>
            <a:ext cx="10058400" cy="748454"/>
          </a:xfrm>
        </p:spPr>
        <p:txBody>
          <a:bodyPr>
            <a:normAutofit/>
          </a:bodyPr>
          <a:lstStyle/>
          <a:p>
            <a:r>
              <a:rPr lang="en-CA" sz="4000" dirty="0"/>
              <a:t>Manufacturing expert and scientific consensus </a:t>
            </a:r>
          </a:p>
        </p:txBody>
      </p:sp>
      <p:sp>
        <p:nvSpPr>
          <p:cNvPr id="3" name="Content Placeholder 2">
            <a:extLst>
              <a:ext uri="{FF2B5EF4-FFF2-40B4-BE49-F238E27FC236}">
                <a16:creationId xmlns:a16="http://schemas.microsoft.com/office/drawing/2014/main" id="{4678E0BF-3D47-4EF2-B71F-9563C784FBCE}"/>
              </a:ext>
            </a:extLst>
          </p:cNvPr>
          <p:cNvSpPr>
            <a:spLocks noGrp="1"/>
          </p:cNvSpPr>
          <p:nvPr>
            <p:ph idx="1"/>
          </p:nvPr>
        </p:nvSpPr>
        <p:spPr/>
        <p:txBody>
          <a:bodyPr>
            <a:normAutofit/>
          </a:bodyPr>
          <a:lstStyle/>
          <a:p>
            <a:pPr>
              <a:buFont typeface="Wingdings" panose="05000000000000000000" pitchFamily="2" charset="2"/>
              <a:buChar char="Ø"/>
            </a:pPr>
            <a:r>
              <a:rPr lang="en-CA" dirty="0"/>
              <a:t> </a:t>
            </a:r>
            <a:r>
              <a:rPr lang="en-CA" sz="2400" dirty="0"/>
              <a:t>Emerging Ag covertly co-ordinated a network of public researchers and officials in an attempt to influence the Convention on Biological Diversity (CBD).</a:t>
            </a:r>
          </a:p>
          <a:p>
            <a:pPr>
              <a:buFont typeface="Wingdings" panose="05000000000000000000" pitchFamily="2" charset="2"/>
              <a:buChar char="Ø"/>
            </a:pPr>
            <a:r>
              <a:rPr lang="en-CA" sz="2400" dirty="0"/>
              <a:t>It recruited over 65 experts in an attempt to direct their input into the official UN process. A senior official in the Gates Foundation and government and university scientists were involved in this concealed coordination effort. </a:t>
            </a:r>
          </a:p>
          <a:p>
            <a:pPr>
              <a:buFont typeface="Wingdings" panose="05000000000000000000" pitchFamily="2" charset="2"/>
              <a:buChar char="Ø"/>
            </a:pPr>
            <a:r>
              <a:rPr lang="en-CA" sz="2400" dirty="0"/>
              <a:t>The influence operation closely involved three members of the Ad Hoc Technical Expert Group on Synthetic Biology, with two of these representing institutions that received over $100 million dollars combined in U.S. military and philanthropic funds expressly to develop and test gene drive systems.</a:t>
            </a:r>
          </a:p>
        </p:txBody>
      </p:sp>
      <p:pic>
        <p:nvPicPr>
          <p:cNvPr id="4" name="Picture 3">
            <a:extLst>
              <a:ext uri="{FF2B5EF4-FFF2-40B4-BE49-F238E27FC236}">
                <a16:creationId xmlns:a16="http://schemas.microsoft.com/office/drawing/2014/main" id="{B73E7A6A-8FEB-40B9-AB05-F313B5377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403442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62719F-6CB6-4B0F-AABF-4FD6F7947C88}"/>
              </a:ext>
            </a:extLst>
          </p:cNvPr>
          <p:cNvSpPr>
            <a:spLocks noGrp="1"/>
          </p:cNvSpPr>
          <p:nvPr>
            <p:ph type="title"/>
          </p:nvPr>
        </p:nvSpPr>
        <p:spPr>
          <a:xfrm>
            <a:off x="1097280" y="676894"/>
            <a:ext cx="9754927" cy="1060466"/>
          </a:xfrm>
        </p:spPr>
        <p:txBody>
          <a:bodyPr>
            <a:noAutofit/>
          </a:bodyPr>
          <a:lstStyle/>
          <a:p>
            <a:r>
              <a:rPr lang="en-CA" sz="4000" dirty="0"/>
              <a:t>Gates Foundation’s Response:</a:t>
            </a:r>
            <a:br>
              <a:rPr lang="en-CA" sz="4000" dirty="0"/>
            </a:br>
            <a:r>
              <a:rPr lang="en-CA" sz="4000" dirty="0"/>
              <a:t>The Outreach Network for Gene Drive Research</a:t>
            </a:r>
          </a:p>
        </p:txBody>
      </p:sp>
      <p:pic>
        <p:nvPicPr>
          <p:cNvPr id="9" name="Content Placeholder 8">
            <a:extLst>
              <a:ext uri="{FF2B5EF4-FFF2-40B4-BE49-F238E27FC236}">
                <a16:creationId xmlns:a16="http://schemas.microsoft.com/office/drawing/2014/main" id="{2B91437F-27BB-4F6B-A3AC-DA7026A672A8}"/>
              </a:ext>
            </a:extLst>
          </p:cNvPr>
          <p:cNvPicPr>
            <a:picLocks noGrp="1" noChangeAspect="1"/>
          </p:cNvPicPr>
          <p:nvPr>
            <p:ph idx="1"/>
          </p:nvPr>
        </p:nvPicPr>
        <p:blipFill rotWithShape="1">
          <a:blip r:embed="rId3"/>
          <a:srcRect l="230" t="17752" r="2873" b="6436"/>
          <a:stretch/>
        </p:blipFill>
        <p:spPr>
          <a:xfrm>
            <a:off x="1339792" y="1846263"/>
            <a:ext cx="9512415" cy="4186402"/>
          </a:xfrm>
          <a:prstGeom prst="rect">
            <a:avLst/>
          </a:prstGeom>
        </p:spPr>
      </p:pic>
      <p:pic>
        <p:nvPicPr>
          <p:cNvPr id="10" name="Picture 9">
            <a:extLst>
              <a:ext uri="{FF2B5EF4-FFF2-40B4-BE49-F238E27FC236}">
                <a16:creationId xmlns:a16="http://schemas.microsoft.com/office/drawing/2014/main" id="{3BB366E1-A01C-44A5-B42B-A446B537B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166930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AEA918-100F-476C-B10B-2966B1F6680A}"/>
              </a:ext>
            </a:extLst>
          </p:cNvPr>
          <p:cNvSpPr>
            <a:spLocks noGrp="1"/>
          </p:cNvSpPr>
          <p:nvPr>
            <p:ph type="title"/>
          </p:nvPr>
        </p:nvSpPr>
        <p:spPr/>
        <p:txBody>
          <a:bodyPr>
            <a:normAutofit/>
          </a:bodyPr>
          <a:lstStyle/>
          <a:p>
            <a:br>
              <a:rPr lang="en-CA" sz="4000" dirty="0"/>
            </a:br>
            <a:r>
              <a:rPr lang="en-CA" sz="3600" dirty="0"/>
              <a:t>6. Normative considerations for public engagement</a:t>
            </a:r>
          </a:p>
        </p:txBody>
      </p:sp>
      <p:sp>
        <p:nvSpPr>
          <p:cNvPr id="6" name="Text Placeholder 5">
            <a:extLst>
              <a:ext uri="{FF2B5EF4-FFF2-40B4-BE49-F238E27FC236}">
                <a16:creationId xmlns:a16="http://schemas.microsoft.com/office/drawing/2014/main" id="{53B4BEAB-7C33-4195-8393-94F4499E2E0B}"/>
              </a:ext>
            </a:extLst>
          </p:cNvPr>
          <p:cNvSpPr>
            <a:spLocks noGrp="1"/>
          </p:cNvSpPr>
          <p:nvPr>
            <p:ph type="body" idx="1"/>
          </p:nvPr>
        </p:nvSpPr>
        <p:spPr/>
        <p:txBody>
          <a:bodyPr/>
          <a:lstStyle/>
          <a:p>
            <a:endParaRPr lang="en-CA" dirty="0"/>
          </a:p>
        </p:txBody>
      </p:sp>
      <p:pic>
        <p:nvPicPr>
          <p:cNvPr id="4" name="Picture 3">
            <a:extLst>
              <a:ext uri="{FF2B5EF4-FFF2-40B4-BE49-F238E27FC236}">
                <a16:creationId xmlns:a16="http://schemas.microsoft.com/office/drawing/2014/main" id="{8FE3D703-3B02-4A0B-B6C0-07DE3EC47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322835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AFD5-E713-4190-A5C9-B629794D0F6A}"/>
              </a:ext>
            </a:extLst>
          </p:cNvPr>
          <p:cNvSpPr>
            <a:spLocks noGrp="1"/>
          </p:cNvSpPr>
          <p:nvPr>
            <p:ph type="title"/>
          </p:nvPr>
        </p:nvSpPr>
        <p:spPr>
          <a:xfrm>
            <a:off x="1097280" y="641268"/>
            <a:ext cx="10058400" cy="1096092"/>
          </a:xfrm>
        </p:spPr>
        <p:txBody>
          <a:bodyPr>
            <a:noAutofit/>
          </a:bodyPr>
          <a:lstStyle/>
          <a:p>
            <a:r>
              <a:rPr lang="en-CA" sz="3600" dirty="0"/>
              <a:t>Is gene drive technology becoming a new form of medical colonialism?</a:t>
            </a:r>
          </a:p>
        </p:txBody>
      </p:sp>
      <p:sp>
        <p:nvSpPr>
          <p:cNvPr id="3" name="Content Placeholder 2">
            <a:extLst>
              <a:ext uri="{FF2B5EF4-FFF2-40B4-BE49-F238E27FC236}">
                <a16:creationId xmlns:a16="http://schemas.microsoft.com/office/drawing/2014/main" id="{BF0BACAE-7986-46D8-8D18-61BAEBD51DF8}"/>
              </a:ext>
            </a:extLst>
          </p:cNvPr>
          <p:cNvSpPr>
            <a:spLocks noGrp="1"/>
          </p:cNvSpPr>
          <p:nvPr>
            <p:ph idx="1"/>
          </p:nvPr>
        </p:nvSpPr>
        <p:spPr/>
        <p:txBody>
          <a:bodyPr>
            <a:normAutofit/>
          </a:bodyPr>
          <a:lstStyle/>
          <a:p>
            <a:pPr>
              <a:buFont typeface="Wingdings" panose="05000000000000000000" pitchFamily="2" charset="2"/>
              <a:buChar char="Ø"/>
            </a:pPr>
            <a:r>
              <a:rPr lang="en-CA" sz="2400" dirty="0"/>
              <a:t>Africa is becoming the testing ground for gene drive technology, yet the voices and perspectives of local communities are rarely represented in deliberations on global health policy </a:t>
            </a:r>
          </a:p>
          <a:p>
            <a:pPr>
              <a:buFont typeface="Wingdings" panose="05000000000000000000" pitchFamily="2" charset="2"/>
              <a:buChar char="Ø"/>
            </a:pPr>
            <a:r>
              <a:rPr lang="en-CA" sz="2400" dirty="0"/>
              <a:t>E.g., Global Health Summit in October 2018 – The WHS Global Health Security Panel had no representatives from the region</a:t>
            </a:r>
          </a:p>
          <a:p>
            <a:pPr>
              <a:buFont typeface="Wingdings" panose="05000000000000000000" pitchFamily="2" charset="2"/>
              <a:buChar char="Ø"/>
            </a:pPr>
            <a:r>
              <a:rPr lang="en-CA" sz="2400" dirty="0"/>
              <a:t>In high-level public </a:t>
            </a:r>
            <a:r>
              <a:rPr lang="en-CA" sz="2400"/>
              <a:t>and policy forums </a:t>
            </a:r>
            <a:r>
              <a:rPr lang="en-CA" sz="2400" dirty="0"/>
              <a:t>on gene drive technology, voices from the Global South are underrepresented or supressed </a:t>
            </a:r>
          </a:p>
          <a:p>
            <a:pPr>
              <a:buFont typeface="Wingdings" panose="05000000000000000000" pitchFamily="2" charset="2"/>
              <a:buChar char="Ø"/>
            </a:pPr>
            <a:r>
              <a:rPr lang="en-CA" sz="2400" dirty="0"/>
              <a:t>In the Global South, especially African countries, there have not been sustained efforts for open public dialogue regarding open release of gene-drive modified organisms      </a:t>
            </a:r>
          </a:p>
        </p:txBody>
      </p:sp>
      <p:pic>
        <p:nvPicPr>
          <p:cNvPr id="4" name="Picture 3">
            <a:extLst>
              <a:ext uri="{FF2B5EF4-FFF2-40B4-BE49-F238E27FC236}">
                <a16:creationId xmlns:a16="http://schemas.microsoft.com/office/drawing/2014/main" id="{F15A7ED7-FED6-4126-91E2-5F91B9B74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239077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E01556-09F5-4C31-8566-CC6AE0F20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
        <p:nvSpPr>
          <p:cNvPr id="3" name="TextBox 2">
            <a:extLst>
              <a:ext uri="{FF2B5EF4-FFF2-40B4-BE49-F238E27FC236}">
                <a16:creationId xmlns:a16="http://schemas.microsoft.com/office/drawing/2014/main" id="{C5129E55-576A-4E5F-B4CD-1996FADCFC5D}"/>
              </a:ext>
            </a:extLst>
          </p:cNvPr>
          <p:cNvSpPr txBox="1"/>
          <p:nvPr/>
        </p:nvSpPr>
        <p:spPr>
          <a:xfrm>
            <a:off x="3467596" y="2517569"/>
            <a:ext cx="5438898" cy="677108"/>
          </a:xfrm>
          <a:prstGeom prst="rect">
            <a:avLst/>
          </a:prstGeom>
          <a:noFill/>
        </p:spPr>
        <p:txBody>
          <a:bodyPr wrap="square" rtlCol="0">
            <a:spAutoFit/>
          </a:bodyPr>
          <a:lstStyle/>
          <a:p>
            <a:r>
              <a:rPr lang="en-CA" sz="3800" dirty="0"/>
              <a:t>Questions/comments?</a:t>
            </a:r>
          </a:p>
        </p:txBody>
      </p:sp>
    </p:spTree>
    <p:extLst>
      <p:ext uri="{BB962C8B-B14F-4D97-AF65-F5344CB8AC3E}">
        <p14:creationId xmlns:p14="http://schemas.microsoft.com/office/powerpoint/2010/main" val="41460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AEA918-100F-476C-B10B-2966B1F6680A}"/>
              </a:ext>
            </a:extLst>
          </p:cNvPr>
          <p:cNvSpPr>
            <a:spLocks noGrp="1"/>
          </p:cNvSpPr>
          <p:nvPr>
            <p:ph type="title"/>
          </p:nvPr>
        </p:nvSpPr>
        <p:spPr/>
        <p:txBody>
          <a:bodyPr>
            <a:normAutofit/>
          </a:bodyPr>
          <a:lstStyle/>
          <a:p>
            <a:r>
              <a:rPr lang="en-CA" sz="4800" dirty="0"/>
              <a:t>1. What is gene drive?</a:t>
            </a:r>
          </a:p>
        </p:txBody>
      </p:sp>
      <p:sp>
        <p:nvSpPr>
          <p:cNvPr id="6" name="Text Placeholder 5">
            <a:extLst>
              <a:ext uri="{FF2B5EF4-FFF2-40B4-BE49-F238E27FC236}">
                <a16:creationId xmlns:a16="http://schemas.microsoft.com/office/drawing/2014/main" id="{53B4BEAB-7C33-4195-8393-94F4499E2E0B}"/>
              </a:ext>
            </a:extLst>
          </p:cNvPr>
          <p:cNvSpPr>
            <a:spLocks noGrp="1"/>
          </p:cNvSpPr>
          <p:nvPr>
            <p:ph type="body" idx="1"/>
          </p:nvPr>
        </p:nvSpPr>
        <p:spPr/>
        <p:txBody>
          <a:bodyPr/>
          <a:lstStyle/>
          <a:p>
            <a:endParaRPr lang="en-CA" dirty="0"/>
          </a:p>
        </p:txBody>
      </p:sp>
      <p:pic>
        <p:nvPicPr>
          <p:cNvPr id="4" name="Picture 3">
            <a:extLst>
              <a:ext uri="{FF2B5EF4-FFF2-40B4-BE49-F238E27FC236}">
                <a16:creationId xmlns:a16="http://schemas.microsoft.com/office/drawing/2014/main" id="{8FE3D703-3B02-4A0B-B6C0-07DE3EC47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88481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732CEA-F68B-334E-9FFB-4DFC1A67FBC7}" type="slidenum">
              <a:rPr lang="en-US" smtClean="0"/>
              <a:t>4</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964" y="1246672"/>
            <a:ext cx="9207850" cy="4634674"/>
          </a:xfrm>
          <a:prstGeom prst="rect">
            <a:avLst/>
          </a:prstGeom>
          <a:ln>
            <a:solidFill>
              <a:schemeClr val="tx2"/>
            </a:solidFill>
          </a:ln>
        </p:spPr>
      </p:pic>
      <p:sp>
        <p:nvSpPr>
          <p:cNvPr id="5" name="TextBox 4"/>
          <p:cNvSpPr txBox="1"/>
          <p:nvPr/>
        </p:nvSpPr>
        <p:spPr>
          <a:xfrm>
            <a:off x="1092531" y="308758"/>
            <a:ext cx="7944591" cy="1231106"/>
          </a:xfrm>
          <a:prstGeom prst="rect">
            <a:avLst/>
          </a:prstGeom>
          <a:noFill/>
        </p:spPr>
        <p:txBody>
          <a:bodyPr wrap="square" rtlCol="0">
            <a:spAutoFit/>
          </a:bodyPr>
          <a:lstStyle/>
          <a:p>
            <a:pPr marL="342900" indent="-342900">
              <a:buFont typeface="Wingdings" panose="05000000000000000000" pitchFamily="2" charset="2"/>
              <a:buChar char="Ø"/>
            </a:pPr>
            <a:r>
              <a:rPr lang="en-CA" b="1" dirty="0"/>
              <a:t>Gene drives are systems of biased inheritance that enhance the ability of a genetic element to pass from an organism to its offspring through sexual reproduction. </a:t>
            </a:r>
          </a:p>
          <a:p>
            <a:endParaRPr lang="en-CA" sz="2000" dirty="0"/>
          </a:p>
        </p:txBody>
      </p:sp>
      <p:sp>
        <p:nvSpPr>
          <p:cNvPr id="6" name="TextBox 5"/>
          <p:cNvSpPr txBox="1"/>
          <p:nvPr/>
        </p:nvSpPr>
        <p:spPr>
          <a:xfrm>
            <a:off x="1092531" y="5881346"/>
            <a:ext cx="9037121" cy="800219"/>
          </a:xfrm>
          <a:prstGeom prst="rect">
            <a:avLst/>
          </a:prstGeom>
          <a:noFill/>
        </p:spPr>
        <p:txBody>
          <a:bodyPr wrap="square" rtlCol="0">
            <a:spAutoFit/>
          </a:bodyPr>
          <a:lstStyle/>
          <a:p>
            <a:r>
              <a:rPr lang="en-CA" sz="1400" dirty="0"/>
              <a:t>Source: </a:t>
            </a:r>
            <a:r>
              <a:rPr lang="en-CA" sz="1400" b="1" dirty="0"/>
              <a:t>NASEM Report </a:t>
            </a:r>
            <a:r>
              <a:rPr lang="en-CA" sz="1400" b="1" i="1" dirty="0"/>
              <a:t>Gene Drives on the Horizon: Advancing Science, Navigating Uncertainty, and Aligning Research with Public Values </a:t>
            </a:r>
            <a:r>
              <a:rPr lang="en-CA" sz="1400" b="1" dirty="0"/>
              <a:t>(July 8, 2017)</a:t>
            </a:r>
            <a:endParaRPr lang="en-CA" sz="1400" b="1" i="1" dirty="0"/>
          </a:p>
          <a:p>
            <a:endParaRPr lang="en-CA" dirty="0"/>
          </a:p>
        </p:txBody>
      </p:sp>
      <p:pic>
        <p:nvPicPr>
          <p:cNvPr id="8" name="Picture 7">
            <a:extLst>
              <a:ext uri="{FF2B5EF4-FFF2-40B4-BE49-F238E27FC236}">
                <a16:creationId xmlns:a16="http://schemas.microsoft.com/office/drawing/2014/main" id="{3BC14F6D-0021-4674-A108-8AFAB175D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366696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32CEA-F68B-334E-9FFB-4DFC1A67FBC7}" type="slidenum">
              <a:rPr lang="en-US" smtClean="0"/>
              <a:t>5</a:t>
            </a:fld>
            <a:endParaRPr lang="en-US"/>
          </a:p>
        </p:txBody>
      </p:sp>
      <p:sp>
        <p:nvSpPr>
          <p:cNvPr id="2" name="Title 1"/>
          <p:cNvSpPr>
            <a:spLocks noGrp="1"/>
          </p:cNvSpPr>
          <p:nvPr>
            <p:ph type="title" idx="4294967295"/>
          </p:nvPr>
        </p:nvSpPr>
        <p:spPr>
          <a:xfrm>
            <a:off x="1195450" y="486888"/>
            <a:ext cx="8705008" cy="985652"/>
          </a:xfrm>
        </p:spPr>
        <p:txBody>
          <a:bodyPr>
            <a:noAutofit/>
          </a:bodyPr>
          <a:lstStyle/>
          <a:p>
            <a:r>
              <a:rPr lang="en-CA" sz="3600" dirty="0"/>
              <a:t>Proof-of-concept studies of CRISPR/Cas9 gene drive systems in insects</a:t>
            </a:r>
          </a:p>
        </p:txBody>
      </p:sp>
      <p:sp>
        <p:nvSpPr>
          <p:cNvPr id="3" name="Content Placeholder 2"/>
          <p:cNvSpPr>
            <a:spLocks noGrp="1"/>
          </p:cNvSpPr>
          <p:nvPr>
            <p:ph idx="4294967295"/>
          </p:nvPr>
        </p:nvSpPr>
        <p:spPr>
          <a:xfrm>
            <a:off x="1235033" y="1472539"/>
            <a:ext cx="9761517" cy="4653623"/>
          </a:xfrm>
        </p:spPr>
        <p:txBody>
          <a:bodyPr>
            <a:normAutofit/>
          </a:bodyPr>
          <a:lstStyle/>
          <a:p>
            <a:pPr>
              <a:buFont typeface="Wingdings" panose="05000000000000000000" pitchFamily="2" charset="2"/>
              <a:buChar char="Ø"/>
            </a:pPr>
            <a:r>
              <a:rPr lang="en-CA" sz="2200" b="1" dirty="0"/>
              <a:t>Population suppression or population elimination </a:t>
            </a:r>
          </a:p>
          <a:p>
            <a:pPr>
              <a:buFont typeface="Wingdings" panose="05000000000000000000" pitchFamily="2" charset="2"/>
              <a:buChar char="Ø"/>
            </a:pPr>
            <a:endParaRPr lang="en-CA" sz="2200" b="1" dirty="0"/>
          </a:p>
          <a:p>
            <a:pPr>
              <a:buFont typeface="Wingdings" panose="05000000000000000000" pitchFamily="2" charset="2"/>
              <a:buChar char="Ø"/>
            </a:pPr>
            <a:endParaRPr lang="en-CA" sz="2200" b="1" dirty="0"/>
          </a:p>
          <a:p>
            <a:pPr>
              <a:buFont typeface="Wingdings" panose="05000000000000000000" pitchFamily="2" charset="2"/>
              <a:buChar char="Ø"/>
            </a:pPr>
            <a:endParaRPr lang="en-CA" sz="2200" b="1" dirty="0"/>
          </a:p>
          <a:p>
            <a:pPr>
              <a:buFont typeface="Wingdings" panose="05000000000000000000" pitchFamily="2" charset="2"/>
              <a:buChar char="Ø"/>
            </a:pPr>
            <a:endParaRPr lang="en-CA" sz="2200" b="1" dirty="0"/>
          </a:p>
          <a:p>
            <a:pPr>
              <a:buFont typeface="Wingdings" panose="05000000000000000000" pitchFamily="2" charset="2"/>
              <a:buChar char="Ø"/>
            </a:pPr>
            <a:r>
              <a:rPr lang="en-CA" sz="2200" b="1" dirty="0"/>
              <a:t>Population modification (e.g., replacement of disease transmitting mosquitoes with disease-refractory ones)  </a:t>
            </a:r>
          </a:p>
          <a:p>
            <a:endParaRPr lang="en-CA" b="1" dirty="0"/>
          </a:p>
          <a:p>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5036" y="2126046"/>
            <a:ext cx="9197447" cy="1444646"/>
          </a:xfrm>
          <a:prstGeom prst="rect">
            <a:avLst/>
          </a:prstGeom>
          <a:solidFill>
            <a:srgbClr val="C00000"/>
          </a:solidFill>
          <a:ln>
            <a:solidFill>
              <a:schemeClr val="tx2"/>
            </a:solidFill>
          </a:ln>
        </p:spPr>
      </p:pic>
      <p:pic>
        <p:nvPicPr>
          <p:cNvPr id="7" name="Picture 6">
            <a:extLst>
              <a:ext uri="{FF2B5EF4-FFF2-40B4-BE49-F238E27FC236}">
                <a16:creationId xmlns:a16="http://schemas.microsoft.com/office/drawing/2014/main" id="{2D117ED7-8224-4279-8B82-8B08A0D4B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pic>
        <p:nvPicPr>
          <p:cNvPr id="8" name="Picture 7">
            <a:extLst>
              <a:ext uri="{FF2B5EF4-FFF2-40B4-BE49-F238E27FC236}">
                <a16:creationId xmlns:a16="http://schemas.microsoft.com/office/drawing/2014/main" id="{5B211471-218C-46FF-8232-C57F151D0182}"/>
              </a:ext>
            </a:extLst>
          </p:cNvPr>
          <p:cNvPicPr>
            <a:picLocks noChangeAspect="1"/>
          </p:cNvPicPr>
          <p:nvPr/>
        </p:nvPicPr>
        <p:blipFill rotWithShape="1">
          <a:blip r:embed="rId5"/>
          <a:srcRect l="11066" t="28426" r="12500" b="38566"/>
          <a:stretch/>
        </p:blipFill>
        <p:spPr>
          <a:xfrm>
            <a:off x="4500935" y="4538651"/>
            <a:ext cx="6711548" cy="1630349"/>
          </a:xfrm>
          <a:prstGeom prst="rect">
            <a:avLst/>
          </a:prstGeom>
          <a:ln>
            <a:solidFill>
              <a:schemeClr val="tx2"/>
            </a:solidFill>
          </a:ln>
        </p:spPr>
      </p:pic>
    </p:spTree>
    <p:extLst>
      <p:ext uri="{BB962C8B-B14F-4D97-AF65-F5344CB8AC3E}">
        <p14:creationId xmlns:p14="http://schemas.microsoft.com/office/powerpoint/2010/main" val="394106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AEA918-100F-476C-B10B-2966B1F6680A}"/>
              </a:ext>
            </a:extLst>
          </p:cNvPr>
          <p:cNvSpPr>
            <a:spLocks noGrp="1"/>
          </p:cNvSpPr>
          <p:nvPr>
            <p:ph type="title"/>
          </p:nvPr>
        </p:nvSpPr>
        <p:spPr/>
        <p:txBody>
          <a:bodyPr>
            <a:normAutofit/>
          </a:bodyPr>
          <a:lstStyle/>
          <a:p>
            <a:r>
              <a:rPr lang="en-CA" sz="4800" dirty="0"/>
              <a:t>2. Potential applications</a:t>
            </a:r>
          </a:p>
        </p:txBody>
      </p:sp>
      <p:sp>
        <p:nvSpPr>
          <p:cNvPr id="6" name="Text Placeholder 5">
            <a:extLst>
              <a:ext uri="{FF2B5EF4-FFF2-40B4-BE49-F238E27FC236}">
                <a16:creationId xmlns:a16="http://schemas.microsoft.com/office/drawing/2014/main" id="{53B4BEAB-7C33-4195-8393-94F4499E2E0B}"/>
              </a:ext>
            </a:extLst>
          </p:cNvPr>
          <p:cNvSpPr>
            <a:spLocks noGrp="1"/>
          </p:cNvSpPr>
          <p:nvPr>
            <p:ph type="body" idx="1"/>
          </p:nvPr>
        </p:nvSpPr>
        <p:spPr/>
        <p:txBody>
          <a:bodyPr/>
          <a:lstStyle/>
          <a:p>
            <a:endParaRPr lang="en-CA" dirty="0"/>
          </a:p>
        </p:txBody>
      </p:sp>
      <p:pic>
        <p:nvPicPr>
          <p:cNvPr id="4" name="Picture 3">
            <a:extLst>
              <a:ext uri="{FF2B5EF4-FFF2-40B4-BE49-F238E27FC236}">
                <a16:creationId xmlns:a16="http://schemas.microsoft.com/office/drawing/2014/main" id="{8FE3D703-3B02-4A0B-B6C0-07DE3EC47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65796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0EE3-E0D0-453A-8F4C-5E46B47CDB36}"/>
              </a:ext>
            </a:extLst>
          </p:cNvPr>
          <p:cNvSpPr>
            <a:spLocks noGrp="1"/>
          </p:cNvSpPr>
          <p:nvPr>
            <p:ph type="title"/>
          </p:nvPr>
        </p:nvSpPr>
        <p:spPr>
          <a:xfrm>
            <a:off x="1097280" y="641269"/>
            <a:ext cx="10058400" cy="997526"/>
          </a:xfrm>
        </p:spPr>
        <p:txBody>
          <a:bodyPr>
            <a:normAutofit/>
          </a:bodyPr>
          <a:lstStyle/>
          <a:p>
            <a:r>
              <a:rPr lang="en-CA" sz="3400" dirty="0"/>
              <a:t>Framing the promise of gene drive technology in media discourse (Kamenova et al., 2017)</a:t>
            </a:r>
          </a:p>
        </p:txBody>
      </p:sp>
      <p:graphicFrame>
        <p:nvGraphicFramePr>
          <p:cNvPr id="4" name="Content Placeholder 15">
            <a:extLst>
              <a:ext uri="{FF2B5EF4-FFF2-40B4-BE49-F238E27FC236}">
                <a16:creationId xmlns:a16="http://schemas.microsoft.com/office/drawing/2014/main" id="{F2FDEA9B-A42F-492F-8E21-7E8BBA2735F4}"/>
              </a:ext>
            </a:extLst>
          </p:cNvPr>
          <p:cNvGraphicFramePr>
            <a:graphicFrameLocks noGrp="1"/>
          </p:cNvGraphicFramePr>
          <p:nvPr>
            <p:ph idx="1"/>
            <p:extLst>
              <p:ext uri="{D42A27DB-BD31-4B8C-83A1-F6EECF244321}">
                <p14:modId xmlns:p14="http://schemas.microsoft.com/office/powerpoint/2010/main" val="2208085225"/>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7CD256F1-F891-4CC0-BA42-D6C426FA0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75388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99B41E-3CFA-4CE6-9148-184840FC2704}"/>
              </a:ext>
            </a:extLst>
          </p:cNvPr>
          <p:cNvSpPr>
            <a:spLocks noGrp="1"/>
          </p:cNvSpPr>
          <p:nvPr>
            <p:ph type="title"/>
          </p:nvPr>
        </p:nvSpPr>
        <p:spPr>
          <a:xfrm>
            <a:off x="1097280" y="1092530"/>
            <a:ext cx="10058400" cy="644830"/>
          </a:xfrm>
        </p:spPr>
        <p:txBody>
          <a:bodyPr>
            <a:normAutofit/>
          </a:bodyPr>
          <a:lstStyle/>
          <a:p>
            <a:r>
              <a:rPr lang="en-CA" sz="3600" dirty="0"/>
              <a:t>Major health benefits of gene drive technology (n=143)</a:t>
            </a:r>
          </a:p>
        </p:txBody>
      </p:sp>
      <p:graphicFrame>
        <p:nvGraphicFramePr>
          <p:cNvPr id="6" name="Content Placeholder 15">
            <a:extLst>
              <a:ext uri="{FF2B5EF4-FFF2-40B4-BE49-F238E27FC236}">
                <a16:creationId xmlns:a16="http://schemas.microsoft.com/office/drawing/2014/main" id="{73AA4040-9F19-43E4-9CBC-104D8B4DECCE}"/>
              </a:ext>
            </a:extLst>
          </p:cNvPr>
          <p:cNvGraphicFramePr>
            <a:graphicFrameLocks noGrp="1"/>
          </p:cNvGraphicFramePr>
          <p:nvPr>
            <p:ph idx="1"/>
            <p:extLst>
              <p:ext uri="{D42A27DB-BD31-4B8C-83A1-F6EECF244321}">
                <p14:modId xmlns:p14="http://schemas.microsoft.com/office/powerpoint/2010/main" val="1398017107"/>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E9CFC903-8DD3-4E4B-9211-B76974C58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141729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AEA918-100F-476C-B10B-2966B1F6680A}"/>
              </a:ext>
            </a:extLst>
          </p:cNvPr>
          <p:cNvSpPr>
            <a:spLocks noGrp="1"/>
          </p:cNvSpPr>
          <p:nvPr>
            <p:ph type="title"/>
          </p:nvPr>
        </p:nvSpPr>
        <p:spPr/>
        <p:txBody>
          <a:bodyPr>
            <a:normAutofit/>
          </a:bodyPr>
          <a:lstStyle/>
          <a:p>
            <a:br>
              <a:rPr lang="en-CA" sz="4000" dirty="0"/>
            </a:br>
            <a:r>
              <a:rPr lang="en-CA" sz="4000" dirty="0"/>
              <a:t>3. Push to deploy gene drives </a:t>
            </a:r>
            <a:r>
              <a:rPr lang="en-US" sz="4000" dirty="0"/>
              <a:t>to eradicate malaria</a:t>
            </a:r>
            <a:endParaRPr lang="en-CA" sz="4000" dirty="0"/>
          </a:p>
        </p:txBody>
      </p:sp>
      <p:sp>
        <p:nvSpPr>
          <p:cNvPr id="6" name="Text Placeholder 5">
            <a:extLst>
              <a:ext uri="{FF2B5EF4-FFF2-40B4-BE49-F238E27FC236}">
                <a16:creationId xmlns:a16="http://schemas.microsoft.com/office/drawing/2014/main" id="{53B4BEAB-7C33-4195-8393-94F4499E2E0B}"/>
              </a:ext>
            </a:extLst>
          </p:cNvPr>
          <p:cNvSpPr>
            <a:spLocks noGrp="1"/>
          </p:cNvSpPr>
          <p:nvPr>
            <p:ph type="body" idx="1"/>
          </p:nvPr>
        </p:nvSpPr>
        <p:spPr/>
        <p:txBody>
          <a:bodyPr/>
          <a:lstStyle/>
          <a:p>
            <a:endParaRPr lang="en-CA" dirty="0"/>
          </a:p>
        </p:txBody>
      </p:sp>
      <p:pic>
        <p:nvPicPr>
          <p:cNvPr id="4" name="Picture 3">
            <a:extLst>
              <a:ext uri="{FF2B5EF4-FFF2-40B4-BE49-F238E27FC236}">
                <a16:creationId xmlns:a16="http://schemas.microsoft.com/office/drawing/2014/main" id="{8FE3D703-3B02-4A0B-B6C0-07DE3EC47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612" y="-1"/>
            <a:ext cx="2778832" cy="641269"/>
          </a:xfrm>
          <a:prstGeom prst="rect">
            <a:avLst/>
          </a:prstGeom>
        </p:spPr>
      </p:pic>
    </p:spTree>
    <p:extLst>
      <p:ext uri="{BB962C8B-B14F-4D97-AF65-F5344CB8AC3E}">
        <p14:creationId xmlns:p14="http://schemas.microsoft.com/office/powerpoint/2010/main" val="297430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2145</Words>
  <Application>Microsoft Office PowerPoint</Application>
  <PresentationFormat>Widescreen</PresentationFormat>
  <Paragraphs>114</Paragraphs>
  <Slides>24</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Calibri Light</vt:lpstr>
      <vt:lpstr>Wingdings</vt:lpstr>
      <vt:lpstr>Retrospect</vt:lpstr>
      <vt:lpstr>Group Politics and Stakeholder Engagement with Gene Drive Technology</vt:lpstr>
      <vt:lpstr>Overview</vt:lpstr>
      <vt:lpstr>1. What is gene drive?</vt:lpstr>
      <vt:lpstr>PowerPoint Presentation</vt:lpstr>
      <vt:lpstr>Proof-of-concept studies of CRISPR/Cas9 gene drive systems in insects</vt:lpstr>
      <vt:lpstr>2. Potential applications</vt:lpstr>
      <vt:lpstr>Framing the promise of gene drive technology in media discourse (Kamenova et al., 2017)</vt:lpstr>
      <vt:lpstr>Major health benefits of gene drive technology (n=143)</vt:lpstr>
      <vt:lpstr> 3. Push to deploy gene drives to eradicate malaria</vt:lpstr>
      <vt:lpstr>Malaria as a Global Health Problem: WHO key facts</vt:lpstr>
      <vt:lpstr>Disease Endemic Countries</vt:lpstr>
      <vt:lpstr>Experimental approaches approved by WHO</vt:lpstr>
      <vt:lpstr>Investment by Global Philanthropic Organizations </vt:lpstr>
      <vt:lpstr> 4. Group politics in this scientific controversy</vt:lpstr>
      <vt:lpstr>Key actors advocating deployment of gene drives </vt:lpstr>
      <vt:lpstr>Key actors opposing gene drive technology</vt:lpstr>
      <vt:lpstr>PowerPoint Presentation</vt:lpstr>
      <vt:lpstr> 5. PR “wars” over transparency and expert consensus</vt:lpstr>
      <vt:lpstr>PowerPoint Presentation</vt:lpstr>
      <vt:lpstr>Manufacturing expert and scientific consensus </vt:lpstr>
      <vt:lpstr>Gates Foundation’s Response: The Outreach Network for Gene Drive Research</vt:lpstr>
      <vt:lpstr> 6. Normative considerations for public engagement</vt:lpstr>
      <vt:lpstr>Is gene drive technology becoming a new form of medical colonialism?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Politics and Stakeholder Engagement with Gene Drive Technology</dc:title>
  <dc:creator>Kalina Kamenova</dc:creator>
  <cp:lastModifiedBy>Kalina Kamenova</cp:lastModifiedBy>
  <cp:revision>15</cp:revision>
  <dcterms:created xsi:type="dcterms:W3CDTF">2019-01-29T06:55:55Z</dcterms:created>
  <dcterms:modified xsi:type="dcterms:W3CDTF">2019-03-03T20:39:12Z</dcterms:modified>
</cp:coreProperties>
</file>