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hESC</c:v>
                </c:pt>
                <c:pt idx="1">
                  <c:v>hESC+hiPSC</c:v>
                </c:pt>
                <c:pt idx="2">
                  <c:v>hiPSC</c:v>
                </c:pt>
                <c:pt idx="3">
                  <c:v>derivation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420264"/>
        <c:axId val="280416344"/>
      </c:barChart>
      <c:catAx>
        <c:axId val="280420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0416344"/>
        <c:crosses val="autoZero"/>
        <c:auto val="1"/>
        <c:lblAlgn val="ctr"/>
        <c:lblOffset val="100"/>
        <c:noMultiLvlLbl val="0"/>
      </c:catAx>
      <c:valAx>
        <c:axId val="280416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420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hESC</c:v>
                </c:pt>
                <c:pt idx="1">
                  <c:v>hESC+hiPSC</c:v>
                </c:pt>
                <c:pt idx="2">
                  <c:v>hiPSC</c:v>
                </c:pt>
                <c:pt idx="3">
                  <c:v>derivation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128</c:v>
                </c:pt>
                <c:pt idx="1">
                  <c:v>59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416736"/>
        <c:axId val="280417128"/>
      </c:barChart>
      <c:catAx>
        <c:axId val="280416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0417128"/>
        <c:crosses val="autoZero"/>
        <c:auto val="1"/>
        <c:lblAlgn val="ctr"/>
        <c:lblOffset val="100"/>
        <c:noMultiLvlLbl val="0"/>
      </c:catAx>
      <c:valAx>
        <c:axId val="280417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41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4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2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66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97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88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71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88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0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85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412776"/>
            <a:ext cx="11338560" cy="4686272"/>
          </a:xfrm>
        </p:spPr>
        <p:txBody>
          <a:bodyPr/>
          <a:lstStyle>
            <a:lvl1pPr>
              <a:buClr>
                <a:srgbClr val="005DAA"/>
              </a:buClr>
              <a:buSzPct val="100000"/>
              <a:defRPr baseline="0">
                <a:solidFill>
                  <a:schemeClr val="tx1"/>
                </a:solidFill>
              </a:defRPr>
            </a:lvl1pPr>
            <a:lvl2pPr marL="548640" indent="-274320">
              <a:buClr>
                <a:srgbClr val="005DAA"/>
              </a:buClr>
              <a:buSzPct val="100000"/>
              <a:buFont typeface="Calisto MT" pitchFamily="18" charset="0"/>
              <a:buChar char="–"/>
              <a:defRPr baseline="0">
                <a:solidFill>
                  <a:srgbClr val="005DAA"/>
                </a:solidFill>
              </a:defRPr>
            </a:lvl2pPr>
            <a:lvl3pPr marL="822960" indent="-228600">
              <a:buClr>
                <a:srgbClr val="005DAA"/>
              </a:buClr>
              <a:buFont typeface="Wingdings" pitchFamily="2" charset="2"/>
              <a:buChar char="§"/>
              <a:defRPr baseline="0">
                <a:solidFill>
                  <a:schemeClr val="tx1"/>
                </a:solidFill>
              </a:defRPr>
            </a:lvl3pPr>
            <a:lvl4pPr marL="1097280" indent="-228600">
              <a:buClr>
                <a:srgbClr val="005DAA"/>
              </a:buClr>
              <a:buFont typeface="Calisto MT" pitchFamily="18" charset="0"/>
              <a:buChar char="–"/>
              <a:defRPr baseline="0">
                <a:solidFill>
                  <a:srgbClr val="005DAA"/>
                </a:solidFill>
              </a:defRPr>
            </a:lvl4pPr>
            <a:lvl5pPr>
              <a:buClr>
                <a:srgbClr val="005DAA"/>
              </a:buClr>
              <a:defRPr baseline="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1391477" y="88894"/>
            <a:ext cx="9941163" cy="1035851"/>
          </a:xfrm>
          <a:prstGeom prst="rect">
            <a:avLst/>
          </a:prstGeom>
          <a:noFill/>
        </p:spPr>
        <p:txBody>
          <a:bodyPr vert="horz" anchor="t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02890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5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2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7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3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8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8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2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Are Ethical Qualms over Embryonic Stem Cells still Relevant</a:t>
            </a:r>
            <a:r>
              <a:rPr lang="en-US" sz="3200" b="1" dirty="0" smtClean="0"/>
              <a:t>? </a:t>
            </a:r>
            <a:br>
              <a:rPr lang="en-US" sz="3200" b="1" dirty="0" smtClean="0"/>
            </a:br>
            <a:r>
              <a:rPr lang="en-US" sz="2400" b="1" dirty="0" smtClean="0"/>
              <a:t>Media </a:t>
            </a:r>
            <a:r>
              <a:rPr lang="en-US" sz="2400" b="1" dirty="0"/>
              <a:t>Hype, Public Perceptions and the Social Acceptance of Stem Cell Research in Canada</a:t>
            </a:r>
            <a:endParaRPr lang="en-C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1800" dirty="0" smtClean="0"/>
              <a:t>Kalina Kamenova, PhD</a:t>
            </a:r>
          </a:p>
          <a:p>
            <a:r>
              <a:rPr lang="en-CA" sz="1800" dirty="0" smtClean="0"/>
              <a:t>Institute on Ethics &amp; Politics for Innovation (IEPI)</a:t>
            </a:r>
          </a:p>
          <a:p>
            <a:r>
              <a:rPr lang="en-CA" sz="1800" dirty="0" smtClean="0"/>
              <a:t>Faculty of Humanities, Department of Philosophy</a:t>
            </a:r>
          </a:p>
          <a:p>
            <a:r>
              <a:rPr lang="en-CA" sz="1800" dirty="0" smtClean="0"/>
              <a:t>McMaster University, Canada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68928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2072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Media hype and the future of stem cell research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068" y="2014869"/>
            <a:ext cx="10578987" cy="3646967"/>
          </a:xfrm>
        </p:spPr>
      </p:pic>
    </p:spTree>
    <p:extLst>
      <p:ext uri="{BB962C8B-B14F-4D97-AF65-F5344CB8AC3E}">
        <p14:creationId xmlns:p14="http://schemas.microsoft.com/office/powerpoint/2010/main" val="341834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9" y="441251"/>
            <a:ext cx="6033977" cy="1041991"/>
          </a:xfrm>
        </p:spPr>
        <p:txBody>
          <a:bodyPr>
            <a:normAutofit/>
          </a:bodyPr>
          <a:lstStyle/>
          <a:p>
            <a:r>
              <a:rPr lang="en-US" dirty="0" smtClean="0"/>
              <a:t>Some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8229600" cy="4669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media discourse is not an accurate reflection of the actual state of translational SC </a:t>
            </a:r>
            <a:r>
              <a:rPr lang="en-US" dirty="0" smtClean="0"/>
              <a:t>research</a:t>
            </a:r>
          </a:p>
          <a:p>
            <a:pPr lvl="2"/>
            <a:r>
              <a:rPr lang="en-CA" dirty="0"/>
              <a:t>most clinical trials over the past </a:t>
            </a:r>
            <a:r>
              <a:rPr lang="en-CA" dirty="0" smtClean="0"/>
              <a:t>decade have </a:t>
            </a:r>
            <a:r>
              <a:rPr lang="en-CA" dirty="0"/>
              <a:t>used SCs for the treatment of </a:t>
            </a:r>
            <a:r>
              <a:rPr lang="en-CA" dirty="0" smtClean="0"/>
              <a:t>cancer and graft </a:t>
            </a:r>
            <a:r>
              <a:rPr lang="en-CA" dirty="0"/>
              <a:t>-versus-host disease, media </a:t>
            </a:r>
            <a:r>
              <a:rPr lang="en-CA" dirty="0" smtClean="0"/>
              <a:t>coverage has </a:t>
            </a:r>
            <a:r>
              <a:rPr lang="en-CA" dirty="0"/>
              <a:t>focused extensively on </a:t>
            </a:r>
            <a:r>
              <a:rPr lang="en-CA" dirty="0" smtClean="0"/>
              <a:t>applications for </a:t>
            </a:r>
            <a:r>
              <a:rPr lang="en-CA" dirty="0"/>
              <a:t>neurological conditions, </a:t>
            </a:r>
            <a:r>
              <a:rPr lang="en-CA" dirty="0" smtClean="0"/>
              <a:t>cardiovascular diseases</a:t>
            </a:r>
            <a:r>
              <a:rPr lang="en-CA" dirty="0"/>
              <a:t>, and diabetes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overly optimistic slant in media coverage may have an impact on public expectations regarding the speed of clinical translation</a:t>
            </a:r>
          </a:p>
          <a:p>
            <a:pPr>
              <a:buNone/>
            </a:pPr>
            <a:endParaRPr lang="en-US" sz="900" dirty="0"/>
          </a:p>
          <a:p>
            <a:r>
              <a:rPr lang="en-US" dirty="0" smtClean="0"/>
              <a:t>Questions about the role of stem cell researchers in science communication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Ethical responsibility to convey realistic timelines to the popular press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8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4939623" cy="2110382"/>
          </a:xfrm>
        </p:spPr>
        <p:txBody>
          <a:bodyPr>
            <a:normAutofit/>
          </a:bodyPr>
          <a:lstStyle/>
          <a:p>
            <a:r>
              <a:rPr lang="en-CA" sz="5400" dirty="0" smtClean="0"/>
              <a:t>Thank you! </a:t>
            </a:r>
            <a:endParaRPr lang="en-CA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4939624" cy="860400"/>
          </a:xfrm>
        </p:spPr>
        <p:txBody>
          <a:bodyPr>
            <a:normAutofit fontScale="85000" lnSpcReduction="20000"/>
          </a:bodyPr>
          <a:lstStyle/>
          <a:p>
            <a:endParaRPr lang="en-CA" dirty="0" smtClean="0"/>
          </a:p>
          <a:p>
            <a:r>
              <a:rPr lang="en-CA" sz="3600" dirty="0" smtClean="0"/>
              <a:t>Questions/Comments?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54522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50874"/>
            <a:ext cx="10018713" cy="664535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Social context and policy</a:t>
            </a:r>
            <a:r>
              <a:rPr lang="en-CA" dirty="0" smtClean="0"/>
              <a:t> </a:t>
            </a:r>
            <a:r>
              <a:rPr lang="en-CA" b="1" dirty="0" smtClean="0"/>
              <a:t>options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242" y="1435395"/>
            <a:ext cx="8876781" cy="4355805"/>
          </a:xfrm>
        </p:spPr>
        <p:txBody>
          <a:bodyPr>
            <a:normAutofit/>
          </a:bodyPr>
          <a:lstStyle/>
          <a:p>
            <a:r>
              <a:rPr lang="en-CA" b="1" dirty="0"/>
              <a:t>Human stem cell research has been characterized by </a:t>
            </a:r>
            <a:r>
              <a:rPr lang="en-CA" b="1" dirty="0" smtClean="0"/>
              <a:t>policy “exceptionalism”</a:t>
            </a:r>
          </a:p>
          <a:p>
            <a:pPr marL="0" indent="0">
              <a:buNone/>
            </a:pPr>
            <a:endParaRPr lang="en-CA" b="1" dirty="0"/>
          </a:p>
          <a:p>
            <a:r>
              <a:rPr lang="en-CA" b="1" dirty="0" smtClean="0"/>
              <a:t>Stem </a:t>
            </a:r>
            <a:r>
              <a:rPr lang="en-CA" b="1" dirty="0"/>
              <a:t>cell-specific policies have been effective </a:t>
            </a:r>
            <a:r>
              <a:rPr lang="en-CA" b="1" dirty="0" smtClean="0"/>
              <a:t>in ensuring </a:t>
            </a:r>
            <a:r>
              <a:rPr lang="en-CA" b="1" dirty="0"/>
              <a:t>the development of ethically responsive </a:t>
            </a:r>
            <a:r>
              <a:rPr lang="en-CA" b="1" dirty="0" smtClean="0"/>
              <a:t>research internationally</a:t>
            </a:r>
          </a:p>
          <a:p>
            <a:pPr marL="0" indent="0">
              <a:buNone/>
            </a:pPr>
            <a:endParaRPr lang="en-CA" b="1" dirty="0"/>
          </a:p>
          <a:p>
            <a:r>
              <a:rPr lang="en-CA" b="1" dirty="0" smtClean="0"/>
              <a:t>Calls to align stem </a:t>
            </a:r>
            <a:r>
              <a:rPr lang="en-CA" b="1" dirty="0"/>
              <a:t>cell research with </a:t>
            </a:r>
            <a:r>
              <a:rPr lang="en-CA" b="1" dirty="0" smtClean="0"/>
              <a:t>biomedical research </a:t>
            </a:r>
            <a:r>
              <a:rPr lang="en-CA" b="1" dirty="0"/>
              <a:t>policy </a:t>
            </a:r>
            <a:r>
              <a:rPr lang="en-CA" b="1" dirty="0" smtClean="0"/>
              <a:t>(“</a:t>
            </a:r>
            <a:r>
              <a:rPr lang="en-CA" b="1" dirty="0"/>
              <a:t>Normal Science” solution)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595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92865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6" y="289736"/>
            <a:ext cx="6016624" cy="15470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470" y="-4138"/>
            <a:ext cx="6127530" cy="6862138"/>
          </a:xfrm>
          <a:prstGeom prst="rect">
            <a:avLst/>
          </a:prstGeom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75" y="1929809"/>
            <a:ext cx="5842590" cy="492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0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/>
          </p:nvPr>
        </p:nvGraphicFramePr>
        <p:xfrm>
          <a:off x="3071664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95601" y="1214414"/>
            <a:ext cx="6962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Stem Cell Oversight Committee (SCOC)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review: 2012-2013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759783" y="3543865"/>
            <a:ext cx="2307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# of applications</a:t>
            </a:r>
          </a:p>
        </p:txBody>
      </p:sp>
    </p:spTree>
    <p:extLst>
      <p:ext uri="{BB962C8B-B14F-4D97-AF65-F5344CB8AC3E}">
        <p14:creationId xmlns:p14="http://schemas.microsoft.com/office/powerpoint/2010/main" val="24592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/>
          </p:nvPr>
        </p:nvGraphicFramePr>
        <p:xfrm>
          <a:off x="3143672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3712" y="1205609"/>
            <a:ext cx="3982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Since inception (2004)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759783" y="3543865"/>
            <a:ext cx="2307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# of applications</a:t>
            </a:r>
          </a:p>
        </p:txBody>
      </p:sp>
    </p:spTree>
    <p:extLst>
      <p:ext uri="{BB962C8B-B14F-4D97-AF65-F5344CB8AC3E}">
        <p14:creationId xmlns:p14="http://schemas.microsoft.com/office/powerpoint/2010/main" val="3595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43001"/>
            <a:ext cx="8229600" cy="1075764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2514600"/>
            <a:ext cx="8667307" cy="4059936"/>
          </a:xfrm>
        </p:spPr>
        <p:txBody>
          <a:bodyPr>
            <a:normAutofit/>
          </a:bodyPr>
          <a:lstStyle/>
          <a:p>
            <a:r>
              <a:rPr lang="en-CA" dirty="0"/>
              <a:t>Clinical translation of stem cell therapies in the print news media from January 1, 2010 to December 31, 2013</a:t>
            </a:r>
          </a:p>
          <a:p>
            <a:pPr>
              <a:buNone/>
            </a:pPr>
            <a:endParaRPr lang="en-US" dirty="0"/>
          </a:p>
          <a:p>
            <a:r>
              <a:rPr lang="en-CA" dirty="0"/>
              <a:t>How advances in translational stem cell research and timelines for realizing its promise were portrayed</a:t>
            </a:r>
          </a:p>
          <a:p>
            <a:endParaRPr lang="en-CA" dirty="0"/>
          </a:p>
          <a:p>
            <a:r>
              <a:rPr lang="en-CA" dirty="0"/>
              <a:t>Analyzed comparatively the media coverage before and after Geron’s decision to terminate its stem cell program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309553"/>
            <a:ext cx="8584020" cy="190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1676400" y="685802"/>
            <a:ext cx="3886200" cy="533399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4294967295"/>
          </p:nvPr>
        </p:nvSpPr>
        <p:spPr>
          <a:xfrm>
            <a:off x="1524001" y="1371601"/>
            <a:ext cx="5102225" cy="525621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idx="4294967295"/>
          </p:nvPr>
        </p:nvSpPr>
        <p:spPr>
          <a:xfrm>
            <a:off x="7554432" y="1031358"/>
            <a:ext cx="3854303" cy="55964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Quantitative content analysis</a:t>
            </a:r>
          </a:p>
          <a:p>
            <a:pPr>
              <a:buFont typeface="Wingdings" pitchFamily="2" charset="2"/>
              <a:buChar char="Ø"/>
            </a:pPr>
            <a:endParaRPr lang="en-US" sz="9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Coded for mentions of clinical trials, timelines, who was cited about timelines, types of stem cells discussed, mentions of Geron’s clinical trials, major theme, and the overall perspective on SCR</a:t>
            </a:r>
          </a:p>
          <a:p>
            <a:pPr>
              <a:buFont typeface="Wingdings" pitchFamily="2" charset="2"/>
              <a:buChar char="Ø"/>
            </a:pPr>
            <a:endParaRPr lang="en-US" sz="9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Two data sets were analyzed comparatively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160 news reports  from Jan 1, 2010 to Nov 13, 2011 (“pre-Geron” coverage)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133 news reports from Jan 1, 2012 to Dec 31, 2013 (“post-Geron” coverage)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21" name="Picture 2" descr="C:\Users\Kalina\Dropbox\Screenshots\Screenshot 2014-11-05 13.12.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7118" y="1371601"/>
            <a:ext cx="5838970" cy="4096589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146005" y="5732720"/>
            <a:ext cx="43132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Newspapers in data set (n=307)</a:t>
            </a:r>
          </a:p>
        </p:txBody>
      </p:sp>
    </p:spTree>
    <p:extLst>
      <p:ext uri="{BB962C8B-B14F-4D97-AF65-F5344CB8AC3E}">
        <p14:creationId xmlns:p14="http://schemas.microsoft.com/office/powerpoint/2010/main" val="30860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092" y="237424"/>
            <a:ext cx="7779488" cy="1706562"/>
          </a:xfrm>
        </p:spPr>
        <p:txBody>
          <a:bodyPr>
            <a:noAutofit/>
          </a:bodyPr>
          <a:lstStyle/>
          <a:p>
            <a:r>
              <a:rPr lang="en-US" sz="2800" b="1" dirty="0"/>
              <a:t>The focus of media coverage has shifted from ELSI stories to clinical translation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3092" y="2018414"/>
            <a:ext cx="8100237" cy="424947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CA" u="sng" dirty="0"/>
              <a:t>37.1% focused on clinical translation</a:t>
            </a:r>
          </a:p>
          <a:p>
            <a:r>
              <a:rPr lang="en-CA" dirty="0"/>
              <a:t>22.8% reported advances and new discoveries in the field</a:t>
            </a:r>
          </a:p>
          <a:p>
            <a:r>
              <a:rPr lang="en-CA" dirty="0"/>
              <a:t>11.4% discussed funding and regulatory issues</a:t>
            </a:r>
          </a:p>
          <a:p>
            <a:r>
              <a:rPr lang="en-CA" dirty="0"/>
              <a:t>11.1% general discussions of the potential of SCR and RM</a:t>
            </a:r>
          </a:p>
          <a:p>
            <a:r>
              <a:rPr lang="en-CA" dirty="0"/>
              <a:t>14% addressed other concerns (e.g., cosmetic treatments with SCs, use of stem cells in the food industry, etc.)</a:t>
            </a:r>
          </a:p>
          <a:p>
            <a:endParaRPr lang="en-CA" dirty="0"/>
          </a:p>
          <a:p>
            <a:r>
              <a:rPr lang="en-CA" b="1" dirty="0"/>
              <a:t>Only 1.6% focused exclusively on ethical issues</a:t>
            </a:r>
          </a:p>
          <a:p>
            <a:r>
              <a:rPr lang="en-US" b="1" dirty="0" smtClean="0"/>
              <a:t>Suggestive </a:t>
            </a:r>
            <a:r>
              <a:rPr lang="en-US" b="1" dirty="0"/>
              <a:t>of the normalization of the </a:t>
            </a:r>
            <a:r>
              <a:rPr lang="en-US" b="1" dirty="0" smtClean="0"/>
              <a:t>field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68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295400"/>
          </a:xfrm>
        </p:spPr>
        <p:txBody>
          <a:bodyPr>
            <a:noAutofit/>
          </a:bodyPr>
          <a:lstStyle/>
          <a:p>
            <a:r>
              <a:rPr lang="en-CA" sz="2800" dirty="0"/>
              <a:t>Less emphasis in media coverage on stem cells from embryonic sources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8229600" cy="39659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CA" dirty="0"/>
              <a:t>Only 21.5% of the articles reported exclusively about hESCs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hESCs had dominated discussions in the US press in the early years of discovery (1998 – 2000) and in 2001 when the controversy reached its political peak (Nisbet et al., 2003)</a:t>
            </a:r>
          </a:p>
          <a:p>
            <a:endParaRPr lang="en-CA" dirty="0"/>
          </a:p>
          <a:p>
            <a:r>
              <a:rPr lang="en-CA" dirty="0"/>
              <a:t>A study of 13,249 articles in English-language newspapers between 1991 and 2010 showed that coverage from 1998 to 2010 had focused mainly on hESCs (Bubela et al., 2012).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88</TotalTime>
  <Words>531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Calisto MT</vt:lpstr>
      <vt:lpstr>Corbel</vt:lpstr>
      <vt:lpstr>Wingdings</vt:lpstr>
      <vt:lpstr>Parallax</vt:lpstr>
      <vt:lpstr>Are Ethical Qualms over Embryonic Stem Cells still Relevant?  Media Hype, Public Perceptions and the Social Acceptance of Stem Cell Research in Canada</vt:lpstr>
      <vt:lpstr>Social context and policy options</vt:lpstr>
      <vt:lpstr>PowerPoint Presentation</vt:lpstr>
      <vt:lpstr>PowerPoint Presentation</vt:lpstr>
      <vt:lpstr>PowerPoint Presentation</vt:lpstr>
      <vt:lpstr>PowerPoint Presentation</vt:lpstr>
      <vt:lpstr>Methods</vt:lpstr>
      <vt:lpstr>The focus of media coverage has shifted from ELSI stories to clinical translation</vt:lpstr>
      <vt:lpstr>Less emphasis in media coverage on stem cells from embryonic sources</vt:lpstr>
      <vt:lpstr>Media hype and the future of stem cell research</vt:lpstr>
      <vt:lpstr>Some conclusions</vt:lpstr>
      <vt:lpstr>Thank you!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Ethical Qualms over Embryonic Stem Cells still Relevant?  Media Hype, Public Perceptions and the Social Acceptance of Stem Cell Research in Canada</dc:title>
  <dc:creator>Kalina</dc:creator>
  <cp:lastModifiedBy>Kalina</cp:lastModifiedBy>
  <cp:revision>11</cp:revision>
  <dcterms:created xsi:type="dcterms:W3CDTF">2017-06-21T05:45:05Z</dcterms:created>
  <dcterms:modified xsi:type="dcterms:W3CDTF">2017-06-21T08:12:01Z</dcterms:modified>
</cp:coreProperties>
</file>