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310" r:id="rId3"/>
    <p:sldId id="312" r:id="rId4"/>
    <p:sldId id="316" r:id="rId5"/>
    <p:sldId id="321" r:id="rId6"/>
    <p:sldId id="323" r:id="rId7"/>
    <p:sldId id="292" r:id="rId8"/>
    <p:sldId id="324" r:id="rId9"/>
    <p:sldId id="325" r:id="rId10"/>
    <p:sldId id="327" r:id="rId11"/>
    <p:sldId id="291" r:id="rId12"/>
    <p:sldId id="342" r:id="rId13"/>
    <p:sldId id="326" r:id="rId14"/>
    <p:sldId id="298" r:id="rId15"/>
    <p:sldId id="329" r:id="rId16"/>
    <p:sldId id="330" r:id="rId17"/>
    <p:sldId id="331" r:id="rId18"/>
    <p:sldId id="343" r:id="rId19"/>
    <p:sldId id="332" r:id="rId20"/>
    <p:sldId id="333" r:id="rId21"/>
    <p:sldId id="345" r:id="rId22"/>
    <p:sldId id="344" r:id="rId23"/>
    <p:sldId id="335" r:id="rId24"/>
    <p:sldId id="346" r:id="rId25"/>
    <p:sldId id="328" r:id="rId26"/>
    <p:sldId id="311" r:id="rId27"/>
    <p:sldId id="336" r:id="rId28"/>
    <p:sldId id="341"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Lavery"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3C"/>
    <a:srgbClr val="78324E"/>
    <a:srgbClr val="7A003C"/>
    <a:srgbClr val="99CCFF"/>
    <a:srgbClr val="59ADCA"/>
    <a:srgbClr val="09BDEF"/>
    <a:srgbClr val="19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4" autoAdjust="0"/>
    <p:restoredTop sz="81639" autoAdjust="0"/>
  </p:normalViewPr>
  <p:slideViewPr>
    <p:cSldViewPr snapToGrid="0" snapToObjects="1">
      <p:cViewPr>
        <p:scale>
          <a:sx n="46" d="100"/>
          <a:sy n="46" d="100"/>
        </p:scale>
        <p:origin x="2028" y="3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13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 of articles</c:v>
                </c:pt>
              </c:strCache>
            </c:strRef>
          </c:tx>
          <c:spPr>
            <a:solidFill>
              <a:srgbClr val="78003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0">
                  <c:v>Other</c:v>
                </c:pt>
                <c:pt idx="1">
                  <c:v>Broadcast</c:v>
                </c:pt>
                <c:pt idx="2">
                  <c:v>Online news</c:v>
                </c:pt>
                <c:pt idx="3">
                  <c:v>Online magazines</c:v>
                </c:pt>
                <c:pt idx="4">
                  <c:v>Magazines</c:v>
                </c:pt>
                <c:pt idx="5">
                  <c:v>Online newspapers</c:v>
                </c:pt>
                <c:pt idx="6">
                  <c:v>Newspapers</c:v>
                </c:pt>
              </c:strCache>
            </c:strRef>
          </c:cat>
          <c:val>
            <c:numRef>
              <c:f>Sheet1!$B$2:$B$8</c:f>
              <c:numCache>
                <c:formatCode>0%</c:formatCode>
                <c:ptCount val="7"/>
                <c:pt idx="0">
                  <c:v>0.02</c:v>
                </c:pt>
                <c:pt idx="1">
                  <c:v>0.04</c:v>
                </c:pt>
                <c:pt idx="2">
                  <c:v>0.23</c:v>
                </c:pt>
                <c:pt idx="3">
                  <c:v>0.05</c:v>
                </c:pt>
                <c:pt idx="4">
                  <c:v>0.08</c:v>
                </c:pt>
                <c:pt idx="5">
                  <c:v>0.16</c:v>
                </c:pt>
                <c:pt idx="6">
                  <c:v>0.42</c:v>
                </c:pt>
              </c:numCache>
            </c:numRef>
          </c:val>
        </c:ser>
        <c:dLbls>
          <c:dLblPos val="inEnd"/>
          <c:showLegendKey val="0"/>
          <c:showVal val="1"/>
          <c:showCatName val="0"/>
          <c:showSerName val="0"/>
          <c:showPercent val="0"/>
          <c:showBubbleSize val="0"/>
        </c:dLbls>
        <c:gapWidth val="65"/>
        <c:axId val="377056160"/>
        <c:axId val="377054984"/>
      </c:barChart>
      <c:catAx>
        <c:axId val="37705616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7054984"/>
        <c:crosses val="autoZero"/>
        <c:auto val="1"/>
        <c:lblAlgn val="ctr"/>
        <c:lblOffset val="100"/>
        <c:noMultiLvlLbl val="0"/>
      </c:catAx>
      <c:valAx>
        <c:axId val="3770549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770561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rgbClr val="78003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Sheet1!$A$2:$A$7</c:f>
              <c:strCache>
                <c:ptCount val="6"/>
                <c:pt idx="0">
                  <c:v>other uses</c:v>
                </c:pt>
                <c:pt idx="1">
                  <c:v>for human genetic modification</c:v>
                </c:pt>
                <c:pt idx="2">
                  <c:v>for bioconservation</c:v>
                </c:pt>
                <c:pt idx="3">
                  <c:v>to increase agricultural productivity</c:v>
                </c:pt>
                <c:pt idx="4">
                  <c:v>to eliminate invasive species</c:v>
                </c:pt>
                <c:pt idx="5">
                  <c:v>to combat vector-borne disease</c:v>
                </c:pt>
              </c:strCache>
            </c:strRef>
          </c:cat>
          <c:val>
            <c:numRef>
              <c:f>Sheet1!$B$2:$B$7</c:f>
              <c:numCache>
                <c:formatCode>0%</c:formatCode>
                <c:ptCount val="6"/>
                <c:pt idx="0">
                  <c:v>0.17</c:v>
                </c:pt>
                <c:pt idx="1">
                  <c:v>7.0000000000000007E-2</c:v>
                </c:pt>
                <c:pt idx="2">
                  <c:v>0.17</c:v>
                </c:pt>
                <c:pt idx="3">
                  <c:v>0.28999999999999998</c:v>
                </c:pt>
                <c:pt idx="4">
                  <c:v>0.3</c:v>
                </c:pt>
                <c:pt idx="5">
                  <c:v>0.97</c:v>
                </c:pt>
              </c:numCache>
            </c:numRef>
          </c:val>
        </c:ser>
        <c:dLbls>
          <c:dLblPos val="inEnd"/>
          <c:showLegendKey val="0"/>
          <c:showVal val="1"/>
          <c:showCatName val="0"/>
          <c:showSerName val="0"/>
          <c:showPercent val="0"/>
          <c:showBubbleSize val="0"/>
        </c:dLbls>
        <c:gapWidth val="65"/>
        <c:axId val="377052240"/>
        <c:axId val="377049496"/>
      </c:barChart>
      <c:catAx>
        <c:axId val="3770522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7049496"/>
        <c:crosses val="autoZero"/>
        <c:auto val="1"/>
        <c:lblAlgn val="ctr"/>
        <c:lblOffset val="100"/>
        <c:noMultiLvlLbl val="0"/>
      </c:catAx>
      <c:valAx>
        <c:axId val="377049496"/>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770522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rgbClr val="78003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Sheet1!$A$2:$A$18</c:f>
              <c:strCache>
                <c:ptCount val="17"/>
                <c:pt idx="2">
                  <c:v>Other</c:v>
                </c:pt>
                <c:pt idx="4">
                  <c:v>The Ethics of gene drive technology</c:v>
                </c:pt>
                <c:pt idx="6">
                  <c:v>The use of gene drives for bioconservation</c:v>
                </c:pt>
                <c:pt idx="8">
                  <c:v>Biosafety including potential for bioterorism</c:v>
                </c:pt>
                <c:pt idx="10">
                  <c:v>general discussions of gene drive technology and its applications</c:v>
                </c:pt>
                <c:pt idx="12">
                  <c:v>CRISPR-Cas9 gene editing</c:v>
                </c:pt>
                <c:pt idx="14">
                  <c:v>important scientific meeting, policy forum or report</c:v>
                </c:pt>
                <c:pt idx="16">
                  <c:v>Potential of gene drives to combat vector-borne diseases</c:v>
                </c:pt>
              </c:strCache>
            </c:strRef>
          </c:cat>
          <c:val>
            <c:numRef>
              <c:f>Sheet1!$B$2:$B$18</c:f>
              <c:numCache>
                <c:formatCode>General</c:formatCode>
                <c:ptCount val="17"/>
                <c:pt idx="2" formatCode="0%">
                  <c:v>0.21</c:v>
                </c:pt>
                <c:pt idx="4" formatCode="0%">
                  <c:v>0.02</c:v>
                </c:pt>
                <c:pt idx="6" formatCode="0%">
                  <c:v>0.05</c:v>
                </c:pt>
                <c:pt idx="8" formatCode="0%">
                  <c:v>0.08</c:v>
                </c:pt>
                <c:pt idx="10" formatCode="0%">
                  <c:v>0.1</c:v>
                </c:pt>
                <c:pt idx="12" formatCode="0%">
                  <c:v>0.1</c:v>
                </c:pt>
                <c:pt idx="14" formatCode="0%">
                  <c:v>0.12</c:v>
                </c:pt>
                <c:pt idx="16" formatCode="0%">
                  <c:v>0.32</c:v>
                </c:pt>
              </c:numCache>
            </c:numRef>
          </c:val>
        </c:ser>
        <c:dLbls>
          <c:dLblPos val="inEnd"/>
          <c:showLegendKey val="0"/>
          <c:showVal val="1"/>
          <c:showCatName val="0"/>
          <c:showSerName val="0"/>
          <c:showPercent val="0"/>
          <c:showBubbleSize val="0"/>
        </c:dLbls>
        <c:gapWidth val="65"/>
        <c:axId val="377050280"/>
        <c:axId val="377051848"/>
      </c:barChart>
      <c:catAx>
        <c:axId val="3770502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7051848"/>
        <c:crosses val="autoZero"/>
        <c:auto val="1"/>
        <c:lblAlgn val="ctr"/>
        <c:lblOffset val="100"/>
        <c:noMultiLvlLbl val="0"/>
      </c:catAx>
      <c:valAx>
        <c:axId val="377051848"/>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770502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rgbClr val="78003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Sheet1!$A$2:$A$7</c:f>
              <c:strCache>
                <c:ptCount val="6"/>
                <c:pt idx="0">
                  <c:v>other</c:v>
                </c:pt>
                <c:pt idx="1">
                  <c:v>health risks for humans</c:v>
                </c:pt>
                <c:pt idx="2">
                  <c:v>need for ethics review</c:v>
                </c:pt>
                <c:pt idx="3">
                  <c:v>public engagement and public trust</c:v>
                </c:pt>
                <c:pt idx="4">
                  <c:v>ensuring biosafety</c:v>
                </c:pt>
                <c:pt idx="5">
                  <c:v>development of regulatory frameworks</c:v>
                </c:pt>
              </c:strCache>
            </c:strRef>
          </c:cat>
          <c:val>
            <c:numRef>
              <c:f>Sheet1!$B$2:$B$7</c:f>
              <c:numCache>
                <c:formatCode>0%</c:formatCode>
                <c:ptCount val="6"/>
                <c:pt idx="0">
                  <c:v>0.31</c:v>
                </c:pt>
                <c:pt idx="1">
                  <c:v>0.06</c:v>
                </c:pt>
                <c:pt idx="2">
                  <c:v>0.15</c:v>
                </c:pt>
                <c:pt idx="3">
                  <c:v>0.4</c:v>
                </c:pt>
                <c:pt idx="4">
                  <c:v>0.4</c:v>
                </c:pt>
                <c:pt idx="5">
                  <c:v>0.43</c:v>
                </c:pt>
              </c:numCache>
            </c:numRef>
          </c:val>
        </c:ser>
        <c:dLbls>
          <c:dLblPos val="inEnd"/>
          <c:showLegendKey val="0"/>
          <c:showVal val="1"/>
          <c:showCatName val="0"/>
          <c:showSerName val="0"/>
          <c:showPercent val="0"/>
          <c:showBubbleSize val="0"/>
        </c:dLbls>
        <c:gapWidth val="65"/>
        <c:axId val="377053416"/>
        <c:axId val="377053808"/>
      </c:barChart>
      <c:catAx>
        <c:axId val="3770534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7053808"/>
        <c:crosses val="autoZero"/>
        <c:auto val="1"/>
        <c:lblAlgn val="ctr"/>
        <c:lblOffset val="100"/>
        <c:noMultiLvlLbl val="0"/>
      </c:catAx>
      <c:valAx>
        <c:axId val="377053808"/>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770534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rgbClr val="78003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Sheet1!$A$2:$A$6</c:f>
              <c:strCache>
                <c:ptCount val="5"/>
                <c:pt idx="0">
                  <c:v> eradicate parasitic flatworms that cause Schistosomiasis</c:v>
                </c:pt>
                <c:pt idx="1">
                  <c:v>Prevent the spread of Lyme disease</c:v>
                </c:pt>
                <c:pt idx="2">
                  <c:v>Prevent the spread of dengue</c:v>
                </c:pt>
                <c:pt idx="3">
                  <c:v>prevent the spread of Zika</c:v>
                </c:pt>
                <c:pt idx="4">
                  <c:v>prevent the spread of malaria</c:v>
                </c:pt>
              </c:strCache>
            </c:strRef>
          </c:cat>
          <c:val>
            <c:numRef>
              <c:f>Sheet1!$B$2:$B$6</c:f>
              <c:numCache>
                <c:formatCode>0%</c:formatCode>
                <c:ptCount val="5"/>
                <c:pt idx="0">
                  <c:v>0.03</c:v>
                </c:pt>
                <c:pt idx="1">
                  <c:v>0.11</c:v>
                </c:pt>
                <c:pt idx="2">
                  <c:v>0.28000000000000003</c:v>
                </c:pt>
                <c:pt idx="3">
                  <c:v>0.28999999999999998</c:v>
                </c:pt>
                <c:pt idx="4">
                  <c:v>0.81</c:v>
                </c:pt>
              </c:numCache>
            </c:numRef>
          </c:val>
        </c:ser>
        <c:dLbls>
          <c:dLblPos val="inEnd"/>
          <c:showLegendKey val="0"/>
          <c:showVal val="1"/>
          <c:showCatName val="0"/>
          <c:showSerName val="0"/>
          <c:showPercent val="0"/>
          <c:showBubbleSize val="0"/>
        </c:dLbls>
        <c:gapWidth val="65"/>
        <c:axId val="378946184"/>
        <c:axId val="378951672"/>
      </c:barChart>
      <c:catAx>
        <c:axId val="3789461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8951672"/>
        <c:crosses val="autoZero"/>
        <c:auto val="1"/>
        <c:lblAlgn val="ctr"/>
        <c:lblOffset val="100"/>
        <c:noMultiLvlLbl val="0"/>
      </c:catAx>
      <c:valAx>
        <c:axId val="37895167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789461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rgbClr val="78003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1">
                  <c:v>health risks related to accidental release from labs</c:v>
                </c:pt>
                <c:pt idx="3">
                  <c:v>potential to increase the population of another insect disease vector</c:v>
                </c:pt>
                <c:pt idx="5">
                  <c:v>unintended effects of gene drive interventions</c:v>
                </c:pt>
                <c:pt idx="7">
                  <c:v>deliberate misuse of gene drive research for bioterrorism</c:v>
                </c:pt>
              </c:strCache>
            </c:strRef>
          </c:cat>
          <c:val>
            <c:numRef>
              <c:f>Sheet1!$B$2:$B$9</c:f>
              <c:numCache>
                <c:formatCode>0%</c:formatCode>
                <c:ptCount val="8"/>
                <c:pt idx="1">
                  <c:v>0.02</c:v>
                </c:pt>
                <c:pt idx="3">
                  <c:v>0.04</c:v>
                </c:pt>
                <c:pt idx="5">
                  <c:v>0.06</c:v>
                </c:pt>
                <c:pt idx="7">
                  <c:v>0.19</c:v>
                </c:pt>
              </c:numCache>
            </c:numRef>
          </c:val>
        </c:ser>
        <c:dLbls>
          <c:dLblPos val="inEnd"/>
          <c:showLegendKey val="0"/>
          <c:showVal val="1"/>
          <c:showCatName val="0"/>
          <c:showSerName val="0"/>
          <c:showPercent val="0"/>
          <c:showBubbleSize val="0"/>
        </c:dLbls>
        <c:gapWidth val="65"/>
        <c:axId val="378950888"/>
        <c:axId val="378947360"/>
      </c:barChart>
      <c:catAx>
        <c:axId val="37895088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8947360"/>
        <c:crosses val="autoZero"/>
        <c:auto val="1"/>
        <c:lblAlgn val="ctr"/>
        <c:lblOffset val="100"/>
        <c:noMultiLvlLbl val="0"/>
      </c:catAx>
      <c:valAx>
        <c:axId val="378947360"/>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789508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rgbClr val="78003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2">
                  <c:v>other</c:v>
                </c:pt>
                <c:pt idx="3">
                  <c:v>control of non-indigenous rodents</c:v>
                </c:pt>
                <c:pt idx="4">
                  <c:v>preventing mosquitoes from transmitting avian malaria</c:v>
                </c:pt>
                <c:pt idx="5">
                  <c:v>engineering beneficial traits in threatened species</c:v>
                </c:pt>
                <c:pt idx="6">
                  <c:v>control of invasive species</c:v>
                </c:pt>
              </c:strCache>
            </c:strRef>
          </c:cat>
          <c:val>
            <c:numRef>
              <c:f>Sheet1!$B$2:$B$8</c:f>
              <c:numCache>
                <c:formatCode>General</c:formatCode>
                <c:ptCount val="7"/>
                <c:pt idx="2" formatCode="0%">
                  <c:v>0.15</c:v>
                </c:pt>
                <c:pt idx="3" formatCode="0%">
                  <c:v>0.09</c:v>
                </c:pt>
                <c:pt idx="4" formatCode="0%">
                  <c:v>0.09</c:v>
                </c:pt>
                <c:pt idx="5" formatCode="0%">
                  <c:v>0.1</c:v>
                </c:pt>
                <c:pt idx="6" formatCode="0%">
                  <c:v>0.21</c:v>
                </c:pt>
              </c:numCache>
            </c:numRef>
          </c:val>
        </c:ser>
        <c:dLbls>
          <c:dLblPos val="inEnd"/>
          <c:showLegendKey val="0"/>
          <c:showVal val="1"/>
          <c:showCatName val="0"/>
          <c:showSerName val="0"/>
          <c:showPercent val="0"/>
          <c:showBubbleSize val="0"/>
        </c:dLbls>
        <c:gapWidth val="65"/>
        <c:axId val="378945792"/>
        <c:axId val="378948928"/>
      </c:barChart>
      <c:catAx>
        <c:axId val="3789457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8948928"/>
        <c:crosses val="autoZero"/>
        <c:auto val="1"/>
        <c:lblAlgn val="ctr"/>
        <c:lblOffset val="100"/>
        <c:noMultiLvlLbl val="0"/>
      </c:catAx>
      <c:valAx>
        <c:axId val="378948928"/>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789457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rgbClr val="78003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3">
                  <c:v>other concerns</c:v>
                </c:pt>
                <c:pt idx="4">
                  <c:v>possibility of destabilizing the entire ecological system</c:v>
                </c:pt>
                <c:pt idx="5">
                  <c:v>adverse effects on highly valued species that depend on mosquito populations </c:v>
                </c:pt>
                <c:pt idx="6">
                  <c:v>unintended and unwanted changes in ecosystems</c:v>
                </c:pt>
              </c:strCache>
            </c:strRef>
          </c:cat>
          <c:val>
            <c:numRef>
              <c:f>Sheet1!$B$2:$B$8</c:f>
              <c:numCache>
                <c:formatCode>General</c:formatCode>
                <c:ptCount val="7"/>
                <c:pt idx="3" formatCode="0%">
                  <c:v>0.13</c:v>
                </c:pt>
                <c:pt idx="4" formatCode="0%">
                  <c:v>0.1</c:v>
                </c:pt>
                <c:pt idx="5" formatCode="0%">
                  <c:v>0.11</c:v>
                </c:pt>
                <c:pt idx="6" formatCode="0%">
                  <c:v>0.48</c:v>
                </c:pt>
              </c:numCache>
            </c:numRef>
          </c:val>
        </c:ser>
        <c:dLbls>
          <c:dLblPos val="inEnd"/>
          <c:showLegendKey val="0"/>
          <c:showVal val="1"/>
          <c:showCatName val="0"/>
          <c:showSerName val="0"/>
          <c:showPercent val="0"/>
          <c:showBubbleSize val="0"/>
        </c:dLbls>
        <c:gapWidth val="65"/>
        <c:axId val="378951280"/>
        <c:axId val="378952064"/>
      </c:barChart>
      <c:catAx>
        <c:axId val="3789512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8952064"/>
        <c:crosses val="autoZero"/>
        <c:auto val="1"/>
        <c:lblAlgn val="ctr"/>
        <c:lblOffset val="100"/>
        <c:noMultiLvlLbl val="0"/>
      </c:catAx>
      <c:valAx>
        <c:axId val="37895206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789512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6E1F1-D20B-4C0F-A36E-7B05120F0D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E4B8279A-8CB5-41C0-A6D1-54DAD9462AC1}" type="pres">
      <dgm:prSet presAssocID="{2666E1F1-D20B-4C0F-A36E-7B05120F0D7A}" presName="diagram" presStyleCnt="0">
        <dgm:presLayoutVars>
          <dgm:dir/>
          <dgm:resizeHandles val="exact"/>
        </dgm:presLayoutVars>
      </dgm:prSet>
      <dgm:spPr/>
      <dgm:t>
        <a:bodyPr/>
        <a:lstStyle/>
        <a:p>
          <a:endParaRPr lang="en-CA"/>
        </a:p>
      </dgm:t>
    </dgm:pt>
  </dgm:ptLst>
  <dgm:cxnLst>
    <dgm:cxn modelId="{70AC5A2D-401E-4CD4-8FED-9218A0FC810F}" type="presOf" srcId="{2666E1F1-D20B-4C0F-A36E-7B05120F0D7A}" destId="{E4B8279A-8CB5-41C0-A6D1-54DAD9462AC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75F9E-F0DE-493B-8D53-969B62B0EBD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13AB27D6-2BEB-4083-B702-326041C301D4}">
      <dgm:prSet phldrT="[Text]"/>
      <dgm:spPr>
        <a:solidFill>
          <a:srgbClr val="78003C"/>
        </a:solidFill>
        <a:ln>
          <a:solidFill>
            <a:srgbClr val="7A003C"/>
          </a:solidFill>
        </a:ln>
      </dgm:spPr>
      <dgm:t>
        <a:bodyPr/>
        <a:lstStyle/>
        <a:p>
          <a:endParaRPr lang="en-CA" dirty="0"/>
        </a:p>
      </dgm:t>
    </dgm:pt>
    <dgm:pt modelId="{2B8654F7-338B-4C64-8F23-AC80592F0AC5}" type="parTrans" cxnId="{D290B51C-219D-41D8-BE74-EE89A0D82E1A}">
      <dgm:prSet/>
      <dgm:spPr/>
      <dgm:t>
        <a:bodyPr/>
        <a:lstStyle/>
        <a:p>
          <a:endParaRPr lang="en-CA"/>
        </a:p>
      </dgm:t>
    </dgm:pt>
    <dgm:pt modelId="{7AA31D40-0271-422A-8796-29227AA637F0}" type="sibTrans" cxnId="{D290B51C-219D-41D8-BE74-EE89A0D82E1A}">
      <dgm:prSet/>
      <dgm:spPr/>
      <dgm:t>
        <a:bodyPr/>
        <a:lstStyle/>
        <a:p>
          <a:endParaRPr lang="en-CA"/>
        </a:p>
      </dgm:t>
    </dgm:pt>
    <dgm:pt modelId="{AA7508E6-8047-4143-AA32-765972EA1D10}">
      <dgm:prSet phldrT="[Text]"/>
      <dgm:spPr>
        <a:noFill/>
        <a:ln>
          <a:solidFill>
            <a:srgbClr val="78003C"/>
          </a:solidFill>
        </a:ln>
      </dgm:spPr>
      <dgm:t>
        <a:bodyPr/>
        <a:lstStyle/>
        <a:p>
          <a:r>
            <a:rPr lang="en-CA" dirty="0" smtClean="0"/>
            <a:t>Systematic content analysis of media coverage gene drive technology between January 1, 2015 and December 31, 2016</a:t>
          </a:r>
          <a:endParaRPr lang="en-CA" dirty="0"/>
        </a:p>
      </dgm:t>
    </dgm:pt>
    <dgm:pt modelId="{DC3A49D9-F845-4821-B233-044F226B36E6}" type="parTrans" cxnId="{7A916BBC-0115-4864-B677-9CDE36CAAE65}">
      <dgm:prSet/>
      <dgm:spPr/>
      <dgm:t>
        <a:bodyPr/>
        <a:lstStyle/>
        <a:p>
          <a:endParaRPr lang="en-CA"/>
        </a:p>
      </dgm:t>
    </dgm:pt>
    <dgm:pt modelId="{8359E7D5-E1F2-40D7-A3EB-21853A316CA9}" type="sibTrans" cxnId="{7A916BBC-0115-4864-B677-9CDE36CAAE65}">
      <dgm:prSet/>
      <dgm:spPr/>
      <dgm:t>
        <a:bodyPr/>
        <a:lstStyle/>
        <a:p>
          <a:endParaRPr lang="en-CA"/>
        </a:p>
      </dgm:t>
    </dgm:pt>
    <dgm:pt modelId="{0F380B3A-15AE-40A7-8417-D9A3BB5CEE6A}">
      <dgm:prSet phldrT="[Text]"/>
      <dgm:spPr>
        <a:ln>
          <a:solidFill>
            <a:srgbClr val="78003C"/>
          </a:solidFill>
        </a:ln>
      </dgm:spPr>
      <dgm:t>
        <a:bodyPr/>
        <a:lstStyle/>
        <a:p>
          <a:r>
            <a:rPr lang="en-CA" dirty="0" smtClean="0"/>
            <a:t>To look at potential implications of this portrayal, particularly how risks associated with the release of gene drive-modified organisms in the environment were framed</a:t>
          </a:r>
          <a:endParaRPr lang="en-CA" dirty="0"/>
        </a:p>
      </dgm:t>
    </dgm:pt>
    <dgm:pt modelId="{FF4EADC0-4450-4B93-9A3F-6A1D1C934F41}" type="parTrans" cxnId="{9C46D4F6-A077-4420-B917-BCF971CEC0C4}">
      <dgm:prSet/>
      <dgm:spPr/>
      <dgm:t>
        <a:bodyPr/>
        <a:lstStyle/>
        <a:p>
          <a:endParaRPr lang="en-CA"/>
        </a:p>
      </dgm:t>
    </dgm:pt>
    <dgm:pt modelId="{DD07D297-90E1-4E2C-9418-F5492B052828}" type="sibTrans" cxnId="{9C46D4F6-A077-4420-B917-BCF971CEC0C4}">
      <dgm:prSet/>
      <dgm:spPr/>
      <dgm:t>
        <a:bodyPr/>
        <a:lstStyle/>
        <a:p>
          <a:endParaRPr lang="en-CA"/>
        </a:p>
      </dgm:t>
    </dgm:pt>
    <dgm:pt modelId="{7C92E267-9EB5-4552-907E-6D0D3E474EC4}">
      <dgm:prSet phldrT="[Text]"/>
      <dgm:spPr>
        <a:solidFill>
          <a:srgbClr val="78003C"/>
        </a:solidFill>
        <a:ln>
          <a:solidFill>
            <a:srgbClr val="78003C"/>
          </a:solidFill>
        </a:ln>
      </dgm:spPr>
      <dgm:t>
        <a:bodyPr/>
        <a:lstStyle/>
        <a:p>
          <a:endParaRPr lang="en-CA" dirty="0"/>
        </a:p>
      </dgm:t>
    </dgm:pt>
    <dgm:pt modelId="{C5EADC8C-3F80-4480-A061-99BE33242F2C}" type="sibTrans" cxnId="{226FC59E-2A63-4FC1-BDC9-63EAE56CCE78}">
      <dgm:prSet/>
      <dgm:spPr/>
      <dgm:t>
        <a:bodyPr/>
        <a:lstStyle/>
        <a:p>
          <a:endParaRPr lang="en-CA"/>
        </a:p>
      </dgm:t>
    </dgm:pt>
    <dgm:pt modelId="{AF726D9F-4D3A-4A0A-86C0-B19D2C61C3FA}" type="parTrans" cxnId="{226FC59E-2A63-4FC1-BDC9-63EAE56CCE78}">
      <dgm:prSet/>
      <dgm:spPr/>
      <dgm:t>
        <a:bodyPr/>
        <a:lstStyle/>
        <a:p>
          <a:endParaRPr lang="en-CA"/>
        </a:p>
      </dgm:t>
    </dgm:pt>
    <dgm:pt modelId="{DD8D7509-619A-496D-9A7B-C35740EA13F9}">
      <dgm:prSet phldrT="[Text]"/>
      <dgm:spPr>
        <a:ln>
          <a:solidFill>
            <a:srgbClr val="7A003C"/>
          </a:solidFill>
        </a:ln>
      </dgm:spPr>
      <dgm:t>
        <a:bodyPr/>
        <a:lstStyle/>
        <a:p>
          <a:r>
            <a:rPr lang="en-CA" dirty="0" smtClean="0"/>
            <a:t>To establish the major themes and issues discussed in the news stories and whether media is hyping the promise of gene drive research</a:t>
          </a:r>
          <a:endParaRPr lang="en-CA" dirty="0"/>
        </a:p>
      </dgm:t>
    </dgm:pt>
    <dgm:pt modelId="{96784C80-1563-405B-B289-3CB6A71FA217}" type="sibTrans" cxnId="{DB785A28-8FBB-4E73-BC7F-87B474BA8CB4}">
      <dgm:prSet/>
      <dgm:spPr/>
      <dgm:t>
        <a:bodyPr/>
        <a:lstStyle/>
        <a:p>
          <a:endParaRPr lang="en-CA"/>
        </a:p>
      </dgm:t>
    </dgm:pt>
    <dgm:pt modelId="{D7A0DD1E-070E-44B6-A261-D402F7BBC9D4}" type="parTrans" cxnId="{DB785A28-8FBB-4E73-BC7F-87B474BA8CB4}">
      <dgm:prSet/>
      <dgm:spPr/>
      <dgm:t>
        <a:bodyPr/>
        <a:lstStyle/>
        <a:p>
          <a:endParaRPr lang="en-CA"/>
        </a:p>
      </dgm:t>
    </dgm:pt>
    <dgm:pt modelId="{E510546D-0D04-4A01-A8BE-17660A733FA8}">
      <dgm:prSet phldrT="[Text]"/>
      <dgm:spPr>
        <a:solidFill>
          <a:srgbClr val="78003C"/>
        </a:solidFill>
        <a:ln>
          <a:solidFill>
            <a:srgbClr val="78003C"/>
          </a:solidFill>
        </a:ln>
      </dgm:spPr>
      <dgm:t>
        <a:bodyPr/>
        <a:lstStyle/>
        <a:p>
          <a:endParaRPr lang="en-CA" dirty="0"/>
        </a:p>
      </dgm:t>
    </dgm:pt>
    <dgm:pt modelId="{39F60AA0-8265-41ED-B224-D498A0A289C3}" type="sibTrans" cxnId="{C9B9B1A6-C82D-462D-A3F6-762ADF9C352A}">
      <dgm:prSet/>
      <dgm:spPr/>
      <dgm:t>
        <a:bodyPr/>
        <a:lstStyle/>
        <a:p>
          <a:endParaRPr lang="en-CA"/>
        </a:p>
      </dgm:t>
    </dgm:pt>
    <dgm:pt modelId="{A0AE3089-6824-4BE7-90BC-A08AA7DCC495}" type="parTrans" cxnId="{C9B9B1A6-C82D-462D-A3F6-762ADF9C352A}">
      <dgm:prSet/>
      <dgm:spPr/>
      <dgm:t>
        <a:bodyPr/>
        <a:lstStyle/>
        <a:p>
          <a:endParaRPr lang="en-CA"/>
        </a:p>
      </dgm:t>
    </dgm:pt>
    <dgm:pt modelId="{12851578-F4C1-4A49-8AA3-02DF53C8314C}" type="pres">
      <dgm:prSet presAssocID="{96275F9E-F0DE-493B-8D53-969B62B0EBD2}" presName="linearFlow" presStyleCnt="0">
        <dgm:presLayoutVars>
          <dgm:dir/>
          <dgm:animLvl val="lvl"/>
          <dgm:resizeHandles val="exact"/>
        </dgm:presLayoutVars>
      </dgm:prSet>
      <dgm:spPr/>
      <dgm:t>
        <a:bodyPr/>
        <a:lstStyle/>
        <a:p>
          <a:endParaRPr lang="en-CA"/>
        </a:p>
      </dgm:t>
    </dgm:pt>
    <dgm:pt modelId="{A017B60C-F686-45C8-8903-D734549F97CC}" type="pres">
      <dgm:prSet presAssocID="{13AB27D6-2BEB-4083-B702-326041C301D4}" presName="composite" presStyleCnt="0"/>
      <dgm:spPr/>
    </dgm:pt>
    <dgm:pt modelId="{3198EACD-1FD7-4B25-9FF8-9D2CC265CE5E}" type="pres">
      <dgm:prSet presAssocID="{13AB27D6-2BEB-4083-B702-326041C301D4}" presName="parentText" presStyleLbl="alignNode1" presStyleIdx="0" presStyleCnt="3">
        <dgm:presLayoutVars>
          <dgm:chMax val="1"/>
          <dgm:bulletEnabled val="1"/>
        </dgm:presLayoutVars>
      </dgm:prSet>
      <dgm:spPr/>
      <dgm:t>
        <a:bodyPr/>
        <a:lstStyle/>
        <a:p>
          <a:endParaRPr lang="en-CA"/>
        </a:p>
      </dgm:t>
    </dgm:pt>
    <dgm:pt modelId="{4677E89D-0070-44AE-BF26-B24C9F58D497}" type="pres">
      <dgm:prSet presAssocID="{13AB27D6-2BEB-4083-B702-326041C301D4}" presName="descendantText" presStyleLbl="alignAcc1" presStyleIdx="0" presStyleCnt="3" custLinFactNeighborX="0" custLinFactNeighborY="-42">
        <dgm:presLayoutVars>
          <dgm:bulletEnabled val="1"/>
        </dgm:presLayoutVars>
      </dgm:prSet>
      <dgm:spPr/>
      <dgm:t>
        <a:bodyPr/>
        <a:lstStyle/>
        <a:p>
          <a:endParaRPr lang="en-CA"/>
        </a:p>
      </dgm:t>
    </dgm:pt>
    <dgm:pt modelId="{99B7F508-74C4-44B3-997C-89815C65E287}" type="pres">
      <dgm:prSet presAssocID="{7AA31D40-0271-422A-8796-29227AA637F0}" presName="sp" presStyleCnt="0"/>
      <dgm:spPr/>
    </dgm:pt>
    <dgm:pt modelId="{F3F68213-5CEA-4BB4-BA02-2290CB35F683}" type="pres">
      <dgm:prSet presAssocID="{E510546D-0D04-4A01-A8BE-17660A733FA8}" presName="composite" presStyleCnt="0"/>
      <dgm:spPr/>
    </dgm:pt>
    <dgm:pt modelId="{2ECA707F-8E2F-4A6C-BCEC-440316320AF5}" type="pres">
      <dgm:prSet presAssocID="{E510546D-0D04-4A01-A8BE-17660A733FA8}" presName="parentText" presStyleLbl="alignNode1" presStyleIdx="1" presStyleCnt="3" custLinFactNeighborX="0" custLinFactNeighborY="-713">
        <dgm:presLayoutVars>
          <dgm:chMax val="1"/>
          <dgm:bulletEnabled val="1"/>
        </dgm:presLayoutVars>
      </dgm:prSet>
      <dgm:spPr/>
      <dgm:t>
        <a:bodyPr/>
        <a:lstStyle/>
        <a:p>
          <a:endParaRPr lang="en-CA"/>
        </a:p>
      </dgm:t>
    </dgm:pt>
    <dgm:pt modelId="{57C5C18C-E11A-494C-A6C5-B151C25CBB06}" type="pres">
      <dgm:prSet presAssocID="{E510546D-0D04-4A01-A8BE-17660A733FA8}" presName="descendantText" presStyleLbl="alignAcc1" presStyleIdx="1" presStyleCnt="3">
        <dgm:presLayoutVars>
          <dgm:bulletEnabled val="1"/>
        </dgm:presLayoutVars>
      </dgm:prSet>
      <dgm:spPr/>
      <dgm:t>
        <a:bodyPr/>
        <a:lstStyle/>
        <a:p>
          <a:endParaRPr lang="en-CA"/>
        </a:p>
      </dgm:t>
    </dgm:pt>
    <dgm:pt modelId="{86468F43-D2F1-4754-A33E-3E56B3C896A8}" type="pres">
      <dgm:prSet presAssocID="{39F60AA0-8265-41ED-B224-D498A0A289C3}" presName="sp" presStyleCnt="0"/>
      <dgm:spPr/>
    </dgm:pt>
    <dgm:pt modelId="{3583BE44-0376-4C8A-8090-47471488E44C}" type="pres">
      <dgm:prSet presAssocID="{7C92E267-9EB5-4552-907E-6D0D3E474EC4}" presName="composite" presStyleCnt="0"/>
      <dgm:spPr/>
    </dgm:pt>
    <dgm:pt modelId="{ECD9927B-5820-4E60-A3F8-4BE5207D325F}" type="pres">
      <dgm:prSet presAssocID="{7C92E267-9EB5-4552-907E-6D0D3E474EC4}" presName="parentText" presStyleLbl="alignNode1" presStyleIdx="2" presStyleCnt="3">
        <dgm:presLayoutVars>
          <dgm:chMax val="1"/>
          <dgm:bulletEnabled val="1"/>
        </dgm:presLayoutVars>
      </dgm:prSet>
      <dgm:spPr/>
      <dgm:t>
        <a:bodyPr/>
        <a:lstStyle/>
        <a:p>
          <a:endParaRPr lang="en-CA"/>
        </a:p>
      </dgm:t>
    </dgm:pt>
    <dgm:pt modelId="{B1334F55-C272-477B-BAC7-118A92F4348A}" type="pres">
      <dgm:prSet presAssocID="{7C92E267-9EB5-4552-907E-6D0D3E474EC4}" presName="descendantText" presStyleLbl="alignAcc1" presStyleIdx="2" presStyleCnt="3">
        <dgm:presLayoutVars>
          <dgm:bulletEnabled val="1"/>
        </dgm:presLayoutVars>
      </dgm:prSet>
      <dgm:spPr/>
      <dgm:t>
        <a:bodyPr/>
        <a:lstStyle/>
        <a:p>
          <a:endParaRPr lang="en-CA"/>
        </a:p>
      </dgm:t>
    </dgm:pt>
  </dgm:ptLst>
  <dgm:cxnLst>
    <dgm:cxn modelId="{C249B6A9-71C7-43E9-B6FA-63BD83E52893}" type="presOf" srcId="{13AB27D6-2BEB-4083-B702-326041C301D4}" destId="{3198EACD-1FD7-4B25-9FF8-9D2CC265CE5E}" srcOrd="0" destOrd="0" presId="urn:microsoft.com/office/officeart/2005/8/layout/chevron2"/>
    <dgm:cxn modelId="{7A916BBC-0115-4864-B677-9CDE36CAAE65}" srcId="{13AB27D6-2BEB-4083-B702-326041C301D4}" destId="{AA7508E6-8047-4143-AA32-765972EA1D10}" srcOrd="0" destOrd="0" parTransId="{DC3A49D9-F845-4821-B233-044F226B36E6}" sibTransId="{8359E7D5-E1F2-40D7-A3EB-21853A316CA9}"/>
    <dgm:cxn modelId="{C9B9B1A6-C82D-462D-A3F6-762ADF9C352A}" srcId="{96275F9E-F0DE-493B-8D53-969B62B0EBD2}" destId="{E510546D-0D04-4A01-A8BE-17660A733FA8}" srcOrd="1" destOrd="0" parTransId="{A0AE3089-6824-4BE7-90BC-A08AA7DCC495}" sibTransId="{39F60AA0-8265-41ED-B224-D498A0A289C3}"/>
    <dgm:cxn modelId="{DB785A28-8FBB-4E73-BC7F-87B474BA8CB4}" srcId="{E510546D-0D04-4A01-A8BE-17660A733FA8}" destId="{DD8D7509-619A-496D-9A7B-C35740EA13F9}" srcOrd="0" destOrd="0" parTransId="{D7A0DD1E-070E-44B6-A261-D402F7BBC9D4}" sibTransId="{96784C80-1563-405B-B289-3CB6A71FA217}"/>
    <dgm:cxn modelId="{2486C811-0A6C-4863-A210-918F3B2A51D2}" type="presOf" srcId="{DD8D7509-619A-496D-9A7B-C35740EA13F9}" destId="{57C5C18C-E11A-494C-A6C5-B151C25CBB06}" srcOrd="0" destOrd="0" presId="urn:microsoft.com/office/officeart/2005/8/layout/chevron2"/>
    <dgm:cxn modelId="{417216D0-65D7-4B5F-8C33-16EEFAB9BCE9}" type="presOf" srcId="{0F380B3A-15AE-40A7-8417-D9A3BB5CEE6A}" destId="{B1334F55-C272-477B-BAC7-118A92F4348A}" srcOrd="0" destOrd="0" presId="urn:microsoft.com/office/officeart/2005/8/layout/chevron2"/>
    <dgm:cxn modelId="{B106ECCD-8164-4DF3-B289-D181C5A670FE}" type="presOf" srcId="{96275F9E-F0DE-493B-8D53-969B62B0EBD2}" destId="{12851578-F4C1-4A49-8AA3-02DF53C8314C}" srcOrd="0" destOrd="0" presId="urn:microsoft.com/office/officeart/2005/8/layout/chevron2"/>
    <dgm:cxn modelId="{226FC59E-2A63-4FC1-BDC9-63EAE56CCE78}" srcId="{96275F9E-F0DE-493B-8D53-969B62B0EBD2}" destId="{7C92E267-9EB5-4552-907E-6D0D3E474EC4}" srcOrd="2" destOrd="0" parTransId="{AF726D9F-4D3A-4A0A-86C0-B19D2C61C3FA}" sibTransId="{C5EADC8C-3F80-4480-A061-99BE33242F2C}"/>
    <dgm:cxn modelId="{D290B51C-219D-41D8-BE74-EE89A0D82E1A}" srcId="{96275F9E-F0DE-493B-8D53-969B62B0EBD2}" destId="{13AB27D6-2BEB-4083-B702-326041C301D4}" srcOrd="0" destOrd="0" parTransId="{2B8654F7-338B-4C64-8F23-AC80592F0AC5}" sibTransId="{7AA31D40-0271-422A-8796-29227AA637F0}"/>
    <dgm:cxn modelId="{DFC08FEA-5DB2-4D81-9E26-1DEB2AC0FB2F}" type="presOf" srcId="{E510546D-0D04-4A01-A8BE-17660A733FA8}" destId="{2ECA707F-8E2F-4A6C-BCEC-440316320AF5}" srcOrd="0" destOrd="0" presId="urn:microsoft.com/office/officeart/2005/8/layout/chevron2"/>
    <dgm:cxn modelId="{9C46D4F6-A077-4420-B917-BCF971CEC0C4}" srcId="{7C92E267-9EB5-4552-907E-6D0D3E474EC4}" destId="{0F380B3A-15AE-40A7-8417-D9A3BB5CEE6A}" srcOrd="0" destOrd="0" parTransId="{FF4EADC0-4450-4B93-9A3F-6A1D1C934F41}" sibTransId="{DD07D297-90E1-4E2C-9418-F5492B052828}"/>
    <dgm:cxn modelId="{B10E81E8-FE1C-4404-B965-F00148015F4B}" type="presOf" srcId="{AA7508E6-8047-4143-AA32-765972EA1D10}" destId="{4677E89D-0070-44AE-BF26-B24C9F58D497}" srcOrd="0" destOrd="0" presId="urn:microsoft.com/office/officeart/2005/8/layout/chevron2"/>
    <dgm:cxn modelId="{C45C2E7F-EE73-46DC-8287-BF22A57760D9}" type="presOf" srcId="{7C92E267-9EB5-4552-907E-6D0D3E474EC4}" destId="{ECD9927B-5820-4E60-A3F8-4BE5207D325F}" srcOrd="0" destOrd="0" presId="urn:microsoft.com/office/officeart/2005/8/layout/chevron2"/>
    <dgm:cxn modelId="{B8BC69FD-B208-4B29-8218-038A13F9A238}" type="presParOf" srcId="{12851578-F4C1-4A49-8AA3-02DF53C8314C}" destId="{A017B60C-F686-45C8-8903-D734549F97CC}" srcOrd="0" destOrd="0" presId="urn:microsoft.com/office/officeart/2005/8/layout/chevron2"/>
    <dgm:cxn modelId="{23452223-66C0-441A-B396-8C2A1A59B322}" type="presParOf" srcId="{A017B60C-F686-45C8-8903-D734549F97CC}" destId="{3198EACD-1FD7-4B25-9FF8-9D2CC265CE5E}" srcOrd="0" destOrd="0" presId="urn:microsoft.com/office/officeart/2005/8/layout/chevron2"/>
    <dgm:cxn modelId="{821D4A26-5674-4C73-BDD1-9A958E9A42DB}" type="presParOf" srcId="{A017B60C-F686-45C8-8903-D734549F97CC}" destId="{4677E89D-0070-44AE-BF26-B24C9F58D497}" srcOrd="1" destOrd="0" presId="urn:microsoft.com/office/officeart/2005/8/layout/chevron2"/>
    <dgm:cxn modelId="{82CF02B8-01CB-4E20-AAB2-02C8D6AED64F}" type="presParOf" srcId="{12851578-F4C1-4A49-8AA3-02DF53C8314C}" destId="{99B7F508-74C4-44B3-997C-89815C65E287}" srcOrd="1" destOrd="0" presId="urn:microsoft.com/office/officeart/2005/8/layout/chevron2"/>
    <dgm:cxn modelId="{C9BFC158-39DD-4405-B1C3-0E627D817BB6}" type="presParOf" srcId="{12851578-F4C1-4A49-8AA3-02DF53C8314C}" destId="{F3F68213-5CEA-4BB4-BA02-2290CB35F683}" srcOrd="2" destOrd="0" presId="urn:microsoft.com/office/officeart/2005/8/layout/chevron2"/>
    <dgm:cxn modelId="{D16F4F48-CE65-4F44-8772-FC6556652A79}" type="presParOf" srcId="{F3F68213-5CEA-4BB4-BA02-2290CB35F683}" destId="{2ECA707F-8E2F-4A6C-BCEC-440316320AF5}" srcOrd="0" destOrd="0" presId="urn:microsoft.com/office/officeart/2005/8/layout/chevron2"/>
    <dgm:cxn modelId="{89023BD5-EC18-4CAF-9BBB-12CCF27C5668}" type="presParOf" srcId="{F3F68213-5CEA-4BB4-BA02-2290CB35F683}" destId="{57C5C18C-E11A-494C-A6C5-B151C25CBB06}" srcOrd="1" destOrd="0" presId="urn:microsoft.com/office/officeart/2005/8/layout/chevron2"/>
    <dgm:cxn modelId="{CBBBD30A-A6F4-46A1-89E2-9EEC96B069C9}" type="presParOf" srcId="{12851578-F4C1-4A49-8AA3-02DF53C8314C}" destId="{86468F43-D2F1-4754-A33E-3E56B3C896A8}" srcOrd="3" destOrd="0" presId="urn:microsoft.com/office/officeart/2005/8/layout/chevron2"/>
    <dgm:cxn modelId="{D9348DA3-6DA2-4195-971A-F8599F1B3CEA}" type="presParOf" srcId="{12851578-F4C1-4A49-8AA3-02DF53C8314C}" destId="{3583BE44-0376-4C8A-8090-47471488E44C}" srcOrd="4" destOrd="0" presId="urn:microsoft.com/office/officeart/2005/8/layout/chevron2"/>
    <dgm:cxn modelId="{5154DAE1-ABD7-4B60-89C6-99AA57CE4543}" type="presParOf" srcId="{3583BE44-0376-4C8A-8090-47471488E44C}" destId="{ECD9927B-5820-4E60-A3F8-4BE5207D325F}" srcOrd="0" destOrd="0" presId="urn:microsoft.com/office/officeart/2005/8/layout/chevron2"/>
    <dgm:cxn modelId="{27E02B63-E44A-4225-9C4E-085B8DDA7594}" type="presParOf" srcId="{3583BE44-0376-4C8A-8090-47471488E44C}" destId="{B1334F55-C272-477B-BAC7-118A92F4348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0FA5D-B237-4568-BDDB-78CCD851FB7C}"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en-CA"/>
        </a:p>
      </dgm:t>
    </dgm:pt>
    <dgm:pt modelId="{D9088803-4744-4799-A45A-D7BF6FEC7B4F}">
      <dgm:prSet phldrT="[Text]"/>
      <dgm:spPr>
        <a:solidFill>
          <a:srgbClr val="78003C"/>
        </a:solidFill>
        <a:ln>
          <a:solidFill>
            <a:srgbClr val="7A003C"/>
          </a:solidFill>
        </a:ln>
      </dgm:spPr>
      <dgm:t>
        <a:bodyPr/>
        <a:lstStyle/>
        <a:p>
          <a:r>
            <a:rPr lang="en-CA" b="1" dirty="0" smtClean="0"/>
            <a:t>Selection</a:t>
          </a:r>
          <a:endParaRPr lang="en-CA" b="1" dirty="0"/>
        </a:p>
      </dgm:t>
    </dgm:pt>
    <dgm:pt modelId="{4534CBE7-5F85-4C9F-87ED-31D930441C1C}" type="parTrans" cxnId="{A50CE255-5E88-4974-ACFC-9A46D0F290E4}">
      <dgm:prSet/>
      <dgm:spPr/>
      <dgm:t>
        <a:bodyPr/>
        <a:lstStyle/>
        <a:p>
          <a:endParaRPr lang="en-CA"/>
        </a:p>
      </dgm:t>
    </dgm:pt>
    <dgm:pt modelId="{4E8B3985-DF15-4B38-BC0E-C42D1F1C3DBF}" type="sibTrans" cxnId="{A50CE255-5E88-4974-ACFC-9A46D0F290E4}">
      <dgm:prSet/>
      <dgm:spPr/>
      <dgm:t>
        <a:bodyPr/>
        <a:lstStyle/>
        <a:p>
          <a:endParaRPr lang="en-CA"/>
        </a:p>
      </dgm:t>
    </dgm:pt>
    <dgm:pt modelId="{744EDDF1-56E1-4766-B76C-B38421E14781}">
      <dgm:prSet phldrT="[Text]" custT="1"/>
      <dgm:spPr/>
      <dgm:t>
        <a:bodyPr/>
        <a:lstStyle/>
        <a:p>
          <a:r>
            <a:rPr lang="en-CA" sz="1800" dirty="0" smtClean="0"/>
            <a:t>Searches on the Factiva database</a:t>
          </a:r>
          <a:endParaRPr lang="en-CA" sz="1800" dirty="0"/>
        </a:p>
      </dgm:t>
    </dgm:pt>
    <dgm:pt modelId="{A79F3843-595C-42E5-B93B-EF8557203525}" type="parTrans" cxnId="{3DBDC2B9-A7E7-40DF-AA46-F216822510A3}">
      <dgm:prSet/>
      <dgm:spPr/>
      <dgm:t>
        <a:bodyPr/>
        <a:lstStyle/>
        <a:p>
          <a:endParaRPr lang="en-CA"/>
        </a:p>
      </dgm:t>
    </dgm:pt>
    <dgm:pt modelId="{4F4492C1-7FC8-4539-9C95-C8193D2F6717}" type="sibTrans" cxnId="{3DBDC2B9-A7E7-40DF-AA46-F216822510A3}">
      <dgm:prSet/>
      <dgm:spPr/>
      <dgm:t>
        <a:bodyPr/>
        <a:lstStyle/>
        <a:p>
          <a:endParaRPr lang="en-CA"/>
        </a:p>
      </dgm:t>
    </dgm:pt>
    <dgm:pt modelId="{5C35BEC7-0868-4884-B2A9-6538ADD4D9BF}">
      <dgm:prSet phldrT="[Text]"/>
      <dgm:spPr>
        <a:solidFill>
          <a:srgbClr val="7A003C"/>
        </a:solidFill>
        <a:ln>
          <a:solidFill>
            <a:srgbClr val="78003C"/>
          </a:solidFill>
        </a:ln>
      </dgm:spPr>
      <dgm:t>
        <a:bodyPr/>
        <a:lstStyle/>
        <a:p>
          <a:r>
            <a:rPr lang="en-CA" b="1" dirty="0" smtClean="0"/>
            <a:t>Coding</a:t>
          </a:r>
          <a:endParaRPr lang="en-CA" b="1" dirty="0"/>
        </a:p>
      </dgm:t>
    </dgm:pt>
    <dgm:pt modelId="{F3366AD6-E8E2-4664-95C1-2B6030625B04}" type="parTrans" cxnId="{ADEE051B-81E1-4DFB-A62D-70F03E342456}">
      <dgm:prSet/>
      <dgm:spPr/>
      <dgm:t>
        <a:bodyPr/>
        <a:lstStyle/>
        <a:p>
          <a:endParaRPr lang="en-CA"/>
        </a:p>
      </dgm:t>
    </dgm:pt>
    <dgm:pt modelId="{211CF8A8-0F11-40A5-A351-238286908A65}" type="sibTrans" cxnId="{ADEE051B-81E1-4DFB-A62D-70F03E342456}">
      <dgm:prSet/>
      <dgm:spPr/>
      <dgm:t>
        <a:bodyPr/>
        <a:lstStyle/>
        <a:p>
          <a:endParaRPr lang="en-CA"/>
        </a:p>
      </dgm:t>
    </dgm:pt>
    <dgm:pt modelId="{9FC5E0AB-D682-4980-8128-D2B27A9360A1}">
      <dgm:prSet phldrT="[Text]" custT="1"/>
      <dgm:spPr/>
      <dgm:t>
        <a:bodyPr/>
        <a:lstStyle/>
        <a:p>
          <a:r>
            <a:rPr lang="en-CA" sz="1800" dirty="0" smtClean="0"/>
            <a:t>Development of framework for content analysis</a:t>
          </a:r>
          <a:endParaRPr lang="en-CA" sz="1800" dirty="0"/>
        </a:p>
      </dgm:t>
    </dgm:pt>
    <dgm:pt modelId="{973EE7BF-D626-4CB5-9BCE-FE2DFDD5798F}" type="parTrans" cxnId="{AE200B56-1B22-4BC1-B576-524484679D3F}">
      <dgm:prSet/>
      <dgm:spPr/>
      <dgm:t>
        <a:bodyPr/>
        <a:lstStyle/>
        <a:p>
          <a:endParaRPr lang="en-CA"/>
        </a:p>
      </dgm:t>
    </dgm:pt>
    <dgm:pt modelId="{57F8A490-542D-4B55-8C63-E24AE36C8838}" type="sibTrans" cxnId="{AE200B56-1B22-4BC1-B576-524484679D3F}">
      <dgm:prSet/>
      <dgm:spPr/>
      <dgm:t>
        <a:bodyPr/>
        <a:lstStyle/>
        <a:p>
          <a:endParaRPr lang="en-CA"/>
        </a:p>
      </dgm:t>
    </dgm:pt>
    <dgm:pt modelId="{A5CD5AE7-9CA4-4B0D-9A8D-0BE98883004C}">
      <dgm:prSet phldrT="[Text]" custT="1"/>
      <dgm:spPr/>
      <dgm:t>
        <a:bodyPr/>
        <a:lstStyle/>
        <a:p>
          <a:r>
            <a:rPr lang="en-CA" sz="1800" dirty="0" smtClean="0"/>
            <a:t>Central theme; how gene drives were defined; health and environmental benefits and risks; ethical concerns, policy issues; overall tone and the use  of emotive, sensational language</a:t>
          </a:r>
          <a:endParaRPr lang="en-CA" sz="1800" dirty="0"/>
        </a:p>
      </dgm:t>
    </dgm:pt>
    <dgm:pt modelId="{59D13AD1-A74F-4EF2-8770-9AC6D61204C5}" type="parTrans" cxnId="{CF4E950E-C925-4945-A056-7A96509143F9}">
      <dgm:prSet/>
      <dgm:spPr/>
      <dgm:t>
        <a:bodyPr/>
        <a:lstStyle/>
        <a:p>
          <a:endParaRPr lang="en-CA"/>
        </a:p>
      </dgm:t>
    </dgm:pt>
    <dgm:pt modelId="{E50A5B17-BC3A-4552-B1B9-D772C5DA998D}" type="sibTrans" cxnId="{CF4E950E-C925-4945-A056-7A96509143F9}">
      <dgm:prSet/>
      <dgm:spPr/>
      <dgm:t>
        <a:bodyPr/>
        <a:lstStyle/>
        <a:p>
          <a:endParaRPr lang="en-CA"/>
        </a:p>
      </dgm:t>
    </dgm:pt>
    <dgm:pt modelId="{9E276F9D-DA35-433F-A591-C3E6DFE2AC04}">
      <dgm:prSet phldrT="[Text]"/>
      <dgm:spPr>
        <a:solidFill>
          <a:srgbClr val="78003C"/>
        </a:solidFill>
        <a:ln>
          <a:solidFill>
            <a:srgbClr val="7A003C"/>
          </a:solidFill>
        </a:ln>
      </dgm:spPr>
      <dgm:t>
        <a:bodyPr/>
        <a:lstStyle/>
        <a:p>
          <a:r>
            <a:rPr lang="en-CA" b="1" dirty="0" smtClean="0"/>
            <a:t>Analysis</a:t>
          </a:r>
          <a:endParaRPr lang="en-CA" b="1" dirty="0"/>
        </a:p>
      </dgm:t>
    </dgm:pt>
    <dgm:pt modelId="{FACCF58F-9B7D-480C-A29C-CD143A8F1B07}" type="parTrans" cxnId="{D6C184F8-7491-467E-9FB7-63099DFED76F}">
      <dgm:prSet/>
      <dgm:spPr/>
      <dgm:t>
        <a:bodyPr/>
        <a:lstStyle/>
        <a:p>
          <a:endParaRPr lang="en-CA"/>
        </a:p>
      </dgm:t>
    </dgm:pt>
    <dgm:pt modelId="{8A78E8EB-300A-4E64-AD5E-DF5EFD4419AC}" type="sibTrans" cxnId="{D6C184F8-7491-467E-9FB7-63099DFED76F}">
      <dgm:prSet/>
      <dgm:spPr/>
      <dgm:t>
        <a:bodyPr/>
        <a:lstStyle/>
        <a:p>
          <a:endParaRPr lang="en-CA"/>
        </a:p>
      </dgm:t>
    </dgm:pt>
    <dgm:pt modelId="{7CF20858-782E-43B2-88F5-9E5B717F225B}">
      <dgm:prSet phldrT="[Text]" custT="1"/>
      <dgm:spPr/>
      <dgm:t>
        <a:bodyPr/>
        <a:lstStyle/>
        <a:p>
          <a:r>
            <a:rPr lang="en-CA" sz="1800" dirty="0" smtClean="0"/>
            <a:t>Statistical analysis using SPSS to establish frequencies for each categor</a:t>
          </a:r>
          <a:r>
            <a:rPr lang="en-CA" sz="1700" dirty="0" smtClean="0"/>
            <a:t>y</a:t>
          </a:r>
          <a:endParaRPr lang="en-CA" sz="1700" dirty="0"/>
        </a:p>
      </dgm:t>
    </dgm:pt>
    <dgm:pt modelId="{F1FF67CD-D996-4A06-8FD1-2877CD592E99}" type="parTrans" cxnId="{523A2C26-614B-47AC-A70F-00414EB39DFD}">
      <dgm:prSet/>
      <dgm:spPr/>
      <dgm:t>
        <a:bodyPr/>
        <a:lstStyle/>
        <a:p>
          <a:endParaRPr lang="en-CA"/>
        </a:p>
      </dgm:t>
    </dgm:pt>
    <dgm:pt modelId="{080DAEA5-C7E1-4073-9202-F37F379EC31A}" type="sibTrans" cxnId="{523A2C26-614B-47AC-A70F-00414EB39DFD}">
      <dgm:prSet/>
      <dgm:spPr/>
      <dgm:t>
        <a:bodyPr/>
        <a:lstStyle/>
        <a:p>
          <a:endParaRPr lang="en-CA"/>
        </a:p>
      </dgm:t>
    </dgm:pt>
    <dgm:pt modelId="{CA5862D5-88B6-46FC-B344-FCC40D597007}">
      <dgm:prSet phldrT="[Text]" custT="1"/>
      <dgm:spPr/>
      <dgm:t>
        <a:bodyPr/>
        <a:lstStyle/>
        <a:p>
          <a:r>
            <a:rPr lang="en-CA" sz="1800" dirty="0" smtClean="0"/>
            <a:t>Interpreted the findings in the context of past research on media representations of genetic science and biomedical research</a:t>
          </a:r>
          <a:endParaRPr lang="en-CA" sz="1800" dirty="0"/>
        </a:p>
      </dgm:t>
    </dgm:pt>
    <dgm:pt modelId="{DF1DB342-F653-4095-8443-5D1D51747D21}" type="parTrans" cxnId="{4D3BCFDA-4861-4825-8990-8BFD81CD53C5}">
      <dgm:prSet/>
      <dgm:spPr/>
      <dgm:t>
        <a:bodyPr/>
        <a:lstStyle/>
        <a:p>
          <a:endParaRPr lang="en-CA"/>
        </a:p>
      </dgm:t>
    </dgm:pt>
    <dgm:pt modelId="{D171D135-D8CE-4171-BB97-0E700C4DFE14}" type="sibTrans" cxnId="{4D3BCFDA-4861-4825-8990-8BFD81CD53C5}">
      <dgm:prSet/>
      <dgm:spPr/>
      <dgm:t>
        <a:bodyPr/>
        <a:lstStyle/>
        <a:p>
          <a:endParaRPr lang="en-CA"/>
        </a:p>
      </dgm:t>
    </dgm:pt>
    <dgm:pt modelId="{86C4F10B-F5D4-4102-AE83-27E1B86273EB}">
      <dgm:prSet custT="1"/>
      <dgm:spPr/>
      <dgm:t>
        <a:bodyPr/>
        <a:lstStyle/>
        <a:p>
          <a:r>
            <a:rPr lang="en-CA" sz="1800" dirty="0" smtClean="0"/>
            <a:t>145 relevant articles</a:t>
          </a:r>
          <a:endParaRPr lang="en-CA" sz="1800" dirty="0"/>
        </a:p>
      </dgm:t>
    </dgm:pt>
    <dgm:pt modelId="{75B9459F-07A0-49D1-B3DE-F423D0CF3760}" type="parTrans" cxnId="{0A41CE17-F2A1-4B11-B60A-3124E3C689CF}">
      <dgm:prSet/>
      <dgm:spPr/>
      <dgm:t>
        <a:bodyPr/>
        <a:lstStyle/>
        <a:p>
          <a:endParaRPr lang="en-CA"/>
        </a:p>
      </dgm:t>
    </dgm:pt>
    <dgm:pt modelId="{E79DCB66-59BE-44DE-B54C-CBB9A046659D}" type="sibTrans" cxnId="{0A41CE17-F2A1-4B11-B60A-3124E3C689CF}">
      <dgm:prSet/>
      <dgm:spPr/>
      <dgm:t>
        <a:bodyPr/>
        <a:lstStyle/>
        <a:p>
          <a:endParaRPr lang="en-CA"/>
        </a:p>
      </dgm:t>
    </dgm:pt>
    <dgm:pt modelId="{9B94C4A8-B8C0-490F-82B7-8780962D5AB8}">
      <dgm:prSet phldrT="[Text]" custT="1"/>
      <dgm:spPr/>
      <dgm:t>
        <a:bodyPr/>
        <a:lstStyle/>
        <a:p>
          <a:endParaRPr lang="en-CA" sz="800" dirty="0"/>
        </a:p>
      </dgm:t>
    </dgm:pt>
    <dgm:pt modelId="{F8B694F7-0EA7-487D-9A4C-6B0B419B2D13}" type="parTrans" cxnId="{2D69690C-7D4D-45E5-9935-B47F5EAA92AA}">
      <dgm:prSet/>
      <dgm:spPr/>
      <dgm:t>
        <a:bodyPr/>
        <a:lstStyle/>
        <a:p>
          <a:endParaRPr lang="en-CA"/>
        </a:p>
      </dgm:t>
    </dgm:pt>
    <dgm:pt modelId="{DD8DDF43-4861-4BE0-BAC4-70E3FC1C39AF}" type="sibTrans" cxnId="{2D69690C-7D4D-45E5-9935-B47F5EAA92AA}">
      <dgm:prSet/>
      <dgm:spPr/>
      <dgm:t>
        <a:bodyPr/>
        <a:lstStyle/>
        <a:p>
          <a:endParaRPr lang="en-CA"/>
        </a:p>
      </dgm:t>
    </dgm:pt>
    <dgm:pt modelId="{049121EA-A5B5-4E14-A62D-82551ACEA110}">
      <dgm:prSet phldrT="[Text]"/>
      <dgm:spPr/>
      <dgm:t>
        <a:bodyPr/>
        <a:lstStyle/>
        <a:p>
          <a:endParaRPr lang="en-CA" sz="2300" dirty="0"/>
        </a:p>
      </dgm:t>
    </dgm:pt>
    <dgm:pt modelId="{51B48AAF-8459-488A-B43A-B2E5DEAFBC02}" type="parTrans" cxnId="{549F8921-3B0A-4076-B4BD-7EFBDD2FD71C}">
      <dgm:prSet/>
      <dgm:spPr/>
      <dgm:t>
        <a:bodyPr/>
        <a:lstStyle/>
        <a:p>
          <a:endParaRPr lang="en-CA"/>
        </a:p>
      </dgm:t>
    </dgm:pt>
    <dgm:pt modelId="{7E4C6874-8092-47A3-A348-F691DB35D374}" type="sibTrans" cxnId="{549F8921-3B0A-4076-B4BD-7EFBDD2FD71C}">
      <dgm:prSet/>
      <dgm:spPr/>
      <dgm:t>
        <a:bodyPr/>
        <a:lstStyle/>
        <a:p>
          <a:endParaRPr lang="en-CA"/>
        </a:p>
      </dgm:t>
    </dgm:pt>
    <dgm:pt modelId="{48EB31A3-6ABD-4B04-90FD-99B71C7EB7D7}">
      <dgm:prSet phldrT="[Text]" custT="1"/>
      <dgm:spPr/>
      <dgm:t>
        <a:bodyPr/>
        <a:lstStyle/>
        <a:p>
          <a:endParaRPr lang="en-CA" sz="1700" dirty="0"/>
        </a:p>
      </dgm:t>
    </dgm:pt>
    <dgm:pt modelId="{F1A057AD-AB88-4092-832E-84F4B8B2D54A}" type="parTrans" cxnId="{9A43B1CA-B6DE-4613-AE50-295E856DEA06}">
      <dgm:prSet/>
      <dgm:spPr/>
      <dgm:t>
        <a:bodyPr/>
        <a:lstStyle/>
        <a:p>
          <a:endParaRPr lang="en-CA"/>
        </a:p>
      </dgm:t>
    </dgm:pt>
    <dgm:pt modelId="{D4BDE2BF-A366-43D9-BBDC-13603E9CA027}" type="sibTrans" cxnId="{9A43B1CA-B6DE-4613-AE50-295E856DEA06}">
      <dgm:prSet/>
      <dgm:spPr/>
      <dgm:t>
        <a:bodyPr/>
        <a:lstStyle/>
        <a:p>
          <a:endParaRPr lang="en-CA"/>
        </a:p>
      </dgm:t>
    </dgm:pt>
    <dgm:pt modelId="{076EBAAA-94C7-42C7-9F8E-B284268D3660}">
      <dgm:prSet phldrT="[Text]" custT="1"/>
      <dgm:spPr/>
      <dgm:t>
        <a:bodyPr/>
        <a:lstStyle/>
        <a:p>
          <a:r>
            <a:rPr lang="en-CA" sz="1800" dirty="0" smtClean="0"/>
            <a:t>Keywords: </a:t>
          </a:r>
          <a:r>
            <a:rPr lang="en-CA" sz="1800" b="1" dirty="0" smtClean="0"/>
            <a:t>gene drive,</a:t>
          </a:r>
          <a:r>
            <a:rPr lang="en-CA" sz="1800" dirty="0" smtClean="0"/>
            <a:t> </a:t>
          </a:r>
          <a:r>
            <a:rPr lang="en-CA" sz="1800" b="1" dirty="0" smtClean="0"/>
            <a:t>genetically modified mosquitoes,</a:t>
          </a:r>
          <a:r>
            <a:rPr lang="en-CA" sz="1800" dirty="0" smtClean="0"/>
            <a:t> </a:t>
          </a:r>
          <a:r>
            <a:rPr lang="en-CA" sz="1800" b="1" dirty="0" smtClean="0"/>
            <a:t>malaria</a:t>
          </a:r>
          <a:r>
            <a:rPr lang="en-CA" sz="1800" dirty="0" smtClean="0"/>
            <a:t>, </a:t>
          </a:r>
          <a:r>
            <a:rPr lang="en-CA" sz="1800" b="1" dirty="0" smtClean="0"/>
            <a:t>Zika</a:t>
          </a:r>
          <a:r>
            <a:rPr lang="en-CA" sz="1800" dirty="0" smtClean="0"/>
            <a:t>, </a:t>
          </a:r>
          <a:r>
            <a:rPr lang="en-CA" sz="1800" b="1" dirty="0" smtClean="0"/>
            <a:t>dengue</a:t>
          </a:r>
          <a:r>
            <a:rPr lang="en-CA" sz="1800" dirty="0" smtClean="0"/>
            <a:t>, </a:t>
          </a:r>
          <a:r>
            <a:rPr lang="en-CA" sz="1800" b="1" dirty="0" smtClean="0"/>
            <a:t>chikungunya</a:t>
          </a:r>
          <a:endParaRPr lang="en-CA" sz="1800" dirty="0"/>
        </a:p>
      </dgm:t>
    </dgm:pt>
    <dgm:pt modelId="{01212DCC-EF03-48E8-96CC-26B86EB2526B}" type="parTrans" cxnId="{CF2AF2EE-934C-4E6F-9723-C170E4CDAEF8}">
      <dgm:prSet/>
      <dgm:spPr/>
      <dgm:t>
        <a:bodyPr/>
        <a:lstStyle/>
        <a:p>
          <a:endParaRPr lang="en-CA"/>
        </a:p>
      </dgm:t>
    </dgm:pt>
    <dgm:pt modelId="{B84C45BF-900E-4F38-878C-CFF9B3BAA5F5}" type="sibTrans" cxnId="{CF2AF2EE-934C-4E6F-9723-C170E4CDAEF8}">
      <dgm:prSet/>
      <dgm:spPr/>
      <dgm:t>
        <a:bodyPr/>
        <a:lstStyle/>
        <a:p>
          <a:endParaRPr lang="en-CA"/>
        </a:p>
      </dgm:t>
    </dgm:pt>
    <dgm:pt modelId="{D1B60C05-D69D-46AB-87FF-648AC6CAF979}">
      <dgm:prSet phldrT="[Text]" custT="1"/>
      <dgm:spPr/>
      <dgm:t>
        <a:bodyPr/>
        <a:lstStyle/>
        <a:p>
          <a:endParaRPr lang="en-CA" sz="800" dirty="0"/>
        </a:p>
      </dgm:t>
    </dgm:pt>
    <dgm:pt modelId="{CA314E09-0091-4F41-A65E-1C0D9882B903}" type="sibTrans" cxnId="{38F52C82-FB56-491A-B140-051C575081CD}">
      <dgm:prSet/>
      <dgm:spPr/>
      <dgm:t>
        <a:bodyPr/>
        <a:lstStyle/>
        <a:p>
          <a:endParaRPr lang="en-CA"/>
        </a:p>
      </dgm:t>
    </dgm:pt>
    <dgm:pt modelId="{37017AA4-C940-44C2-968E-8FF766DC9B86}" type="parTrans" cxnId="{38F52C82-FB56-491A-B140-051C575081CD}">
      <dgm:prSet/>
      <dgm:spPr/>
      <dgm:t>
        <a:bodyPr/>
        <a:lstStyle/>
        <a:p>
          <a:endParaRPr lang="en-CA"/>
        </a:p>
      </dgm:t>
    </dgm:pt>
    <dgm:pt modelId="{EF3B4052-1BDF-4327-9BD3-B74C0C8ABAA7}">
      <dgm:prSet custT="1"/>
      <dgm:spPr/>
      <dgm:t>
        <a:bodyPr/>
        <a:lstStyle/>
        <a:p>
          <a:endParaRPr lang="en-CA" sz="800" dirty="0"/>
        </a:p>
      </dgm:t>
    </dgm:pt>
    <dgm:pt modelId="{789CA365-F328-4F83-8AEA-58ED91F54C1C}" type="parTrans" cxnId="{2A309197-B694-4F76-97BE-1463097990D2}">
      <dgm:prSet/>
      <dgm:spPr/>
      <dgm:t>
        <a:bodyPr/>
        <a:lstStyle/>
        <a:p>
          <a:endParaRPr lang="en-CA"/>
        </a:p>
      </dgm:t>
    </dgm:pt>
    <dgm:pt modelId="{D4FDE877-47A8-478F-83C3-7E260681C6D8}" type="sibTrans" cxnId="{2A309197-B694-4F76-97BE-1463097990D2}">
      <dgm:prSet/>
      <dgm:spPr/>
      <dgm:t>
        <a:bodyPr/>
        <a:lstStyle/>
        <a:p>
          <a:endParaRPr lang="en-CA"/>
        </a:p>
      </dgm:t>
    </dgm:pt>
    <dgm:pt modelId="{A720774E-F385-468F-A1D6-D73F1A475446}" type="pres">
      <dgm:prSet presAssocID="{9C40FA5D-B237-4568-BDDB-78CCD851FB7C}" presName="Name0" presStyleCnt="0">
        <dgm:presLayoutVars>
          <dgm:dir/>
          <dgm:animLvl val="lvl"/>
          <dgm:resizeHandles val="exact"/>
        </dgm:presLayoutVars>
      </dgm:prSet>
      <dgm:spPr/>
      <dgm:t>
        <a:bodyPr/>
        <a:lstStyle/>
        <a:p>
          <a:endParaRPr lang="en-CA"/>
        </a:p>
      </dgm:t>
    </dgm:pt>
    <dgm:pt modelId="{2154B42D-235B-4B9B-BE17-0CB843386AF1}" type="pres">
      <dgm:prSet presAssocID="{D9088803-4744-4799-A45A-D7BF6FEC7B4F}" presName="composite" presStyleCnt="0"/>
      <dgm:spPr/>
    </dgm:pt>
    <dgm:pt modelId="{1C10341E-E44E-4460-87BC-4D1348EEB31F}" type="pres">
      <dgm:prSet presAssocID="{D9088803-4744-4799-A45A-D7BF6FEC7B4F}" presName="parTx" presStyleLbl="alignNode1" presStyleIdx="0" presStyleCnt="3">
        <dgm:presLayoutVars>
          <dgm:chMax val="0"/>
          <dgm:chPref val="0"/>
          <dgm:bulletEnabled val="1"/>
        </dgm:presLayoutVars>
      </dgm:prSet>
      <dgm:spPr/>
      <dgm:t>
        <a:bodyPr/>
        <a:lstStyle/>
        <a:p>
          <a:endParaRPr lang="en-CA"/>
        </a:p>
      </dgm:t>
    </dgm:pt>
    <dgm:pt modelId="{0E261F7B-7116-4F4E-A87F-A1F1DC4D7B99}" type="pres">
      <dgm:prSet presAssocID="{D9088803-4744-4799-A45A-D7BF6FEC7B4F}" presName="desTx" presStyleLbl="alignAccFollowNode1" presStyleIdx="0" presStyleCnt="3">
        <dgm:presLayoutVars>
          <dgm:bulletEnabled val="1"/>
        </dgm:presLayoutVars>
      </dgm:prSet>
      <dgm:spPr/>
      <dgm:t>
        <a:bodyPr/>
        <a:lstStyle/>
        <a:p>
          <a:endParaRPr lang="en-CA"/>
        </a:p>
      </dgm:t>
    </dgm:pt>
    <dgm:pt modelId="{3ADD7728-6CCE-4A8A-8007-19792F6EE21B}" type="pres">
      <dgm:prSet presAssocID="{4E8B3985-DF15-4B38-BC0E-C42D1F1C3DBF}" presName="space" presStyleCnt="0"/>
      <dgm:spPr/>
    </dgm:pt>
    <dgm:pt modelId="{ADF3BD62-6AFB-4FCB-972B-1CFC926ABAEE}" type="pres">
      <dgm:prSet presAssocID="{5C35BEC7-0868-4884-B2A9-6538ADD4D9BF}" presName="composite" presStyleCnt="0"/>
      <dgm:spPr/>
    </dgm:pt>
    <dgm:pt modelId="{62B423FB-9F12-4EC7-A424-1F6B18CC8202}" type="pres">
      <dgm:prSet presAssocID="{5C35BEC7-0868-4884-B2A9-6538ADD4D9BF}" presName="parTx" presStyleLbl="alignNode1" presStyleIdx="1" presStyleCnt="3">
        <dgm:presLayoutVars>
          <dgm:chMax val="0"/>
          <dgm:chPref val="0"/>
          <dgm:bulletEnabled val="1"/>
        </dgm:presLayoutVars>
      </dgm:prSet>
      <dgm:spPr/>
      <dgm:t>
        <a:bodyPr/>
        <a:lstStyle/>
        <a:p>
          <a:endParaRPr lang="en-CA"/>
        </a:p>
      </dgm:t>
    </dgm:pt>
    <dgm:pt modelId="{07416F73-A3BD-4E43-A069-2A2E44460824}" type="pres">
      <dgm:prSet presAssocID="{5C35BEC7-0868-4884-B2A9-6538ADD4D9BF}" presName="desTx" presStyleLbl="alignAccFollowNode1" presStyleIdx="1" presStyleCnt="3">
        <dgm:presLayoutVars>
          <dgm:bulletEnabled val="1"/>
        </dgm:presLayoutVars>
      </dgm:prSet>
      <dgm:spPr/>
      <dgm:t>
        <a:bodyPr/>
        <a:lstStyle/>
        <a:p>
          <a:endParaRPr lang="en-CA"/>
        </a:p>
      </dgm:t>
    </dgm:pt>
    <dgm:pt modelId="{E9DC7D1F-4296-40C7-B0E7-0CED31E75098}" type="pres">
      <dgm:prSet presAssocID="{211CF8A8-0F11-40A5-A351-238286908A65}" presName="space" presStyleCnt="0"/>
      <dgm:spPr/>
    </dgm:pt>
    <dgm:pt modelId="{DF7A0F74-70FF-4B0A-80E1-16A59E09C403}" type="pres">
      <dgm:prSet presAssocID="{9E276F9D-DA35-433F-A591-C3E6DFE2AC04}" presName="composite" presStyleCnt="0"/>
      <dgm:spPr/>
    </dgm:pt>
    <dgm:pt modelId="{43453741-E85C-445C-8DC1-16F06826ACC0}" type="pres">
      <dgm:prSet presAssocID="{9E276F9D-DA35-433F-A591-C3E6DFE2AC04}" presName="parTx" presStyleLbl="alignNode1" presStyleIdx="2" presStyleCnt="3">
        <dgm:presLayoutVars>
          <dgm:chMax val="0"/>
          <dgm:chPref val="0"/>
          <dgm:bulletEnabled val="1"/>
        </dgm:presLayoutVars>
      </dgm:prSet>
      <dgm:spPr/>
      <dgm:t>
        <a:bodyPr/>
        <a:lstStyle/>
        <a:p>
          <a:endParaRPr lang="en-CA"/>
        </a:p>
      </dgm:t>
    </dgm:pt>
    <dgm:pt modelId="{96A3B001-D565-4973-A831-BC5788A21C88}" type="pres">
      <dgm:prSet presAssocID="{9E276F9D-DA35-433F-A591-C3E6DFE2AC04}" presName="desTx" presStyleLbl="alignAccFollowNode1" presStyleIdx="2" presStyleCnt="3" custLinFactNeighborX="103" custLinFactNeighborY="-563">
        <dgm:presLayoutVars>
          <dgm:bulletEnabled val="1"/>
        </dgm:presLayoutVars>
      </dgm:prSet>
      <dgm:spPr/>
      <dgm:t>
        <a:bodyPr/>
        <a:lstStyle/>
        <a:p>
          <a:endParaRPr lang="en-CA"/>
        </a:p>
      </dgm:t>
    </dgm:pt>
  </dgm:ptLst>
  <dgm:cxnLst>
    <dgm:cxn modelId="{0A41CE17-F2A1-4B11-B60A-3124E3C689CF}" srcId="{D9088803-4744-4799-A45A-D7BF6FEC7B4F}" destId="{86C4F10B-F5D4-4102-AE83-27E1B86273EB}" srcOrd="4" destOrd="0" parTransId="{75B9459F-07A0-49D1-B3DE-F423D0CF3760}" sibTransId="{E79DCB66-59BE-44DE-B54C-CBB9A046659D}"/>
    <dgm:cxn modelId="{2755A6DA-448C-401E-8E28-EE3DD7000FA2}" type="presOf" srcId="{48EB31A3-6ABD-4B04-90FD-99B71C7EB7D7}" destId="{96A3B001-D565-4973-A831-BC5788A21C88}" srcOrd="0" destOrd="1" presId="urn:microsoft.com/office/officeart/2005/8/layout/hList1"/>
    <dgm:cxn modelId="{D24A239E-D055-419D-BDDE-0B38A59B3F1B}" type="presOf" srcId="{9C40FA5D-B237-4568-BDDB-78CCD851FB7C}" destId="{A720774E-F385-468F-A1D6-D73F1A475446}" srcOrd="0" destOrd="0" presId="urn:microsoft.com/office/officeart/2005/8/layout/hList1"/>
    <dgm:cxn modelId="{75ABDE3D-A44E-43D4-BBA8-250467BBC560}" type="presOf" srcId="{EF3B4052-1BDF-4327-9BD3-B74C0C8ABAA7}" destId="{0E261F7B-7116-4F4E-A87F-A1F1DC4D7B99}" srcOrd="0" destOrd="3" presId="urn:microsoft.com/office/officeart/2005/8/layout/hList1"/>
    <dgm:cxn modelId="{963DEA1D-0A1F-4E43-8063-6E4F73374260}" type="presOf" srcId="{D9088803-4744-4799-A45A-D7BF6FEC7B4F}" destId="{1C10341E-E44E-4460-87BC-4D1348EEB31F}" srcOrd="0" destOrd="0" presId="urn:microsoft.com/office/officeart/2005/8/layout/hList1"/>
    <dgm:cxn modelId="{2A309197-B694-4F76-97BE-1463097990D2}" srcId="{D9088803-4744-4799-A45A-D7BF6FEC7B4F}" destId="{EF3B4052-1BDF-4327-9BD3-B74C0C8ABAA7}" srcOrd="3" destOrd="0" parTransId="{789CA365-F328-4F83-8AEA-58ED91F54C1C}" sibTransId="{D4FDE877-47A8-478F-83C3-7E260681C6D8}"/>
    <dgm:cxn modelId="{7CDD528D-D2F9-49C6-B0FA-BF1426C77B25}" type="presOf" srcId="{9B94C4A8-B8C0-490F-82B7-8780962D5AB8}" destId="{07416F73-A3BD-4E43-A069-2A2E44460824}" srcOrd="0" destOrd="1" presId="urn:microsoft.com/office/officeart/2005/8/layout/hList1"/>
    <dgm:cxn modelId="{E4903422-637C-4E18-8A09-A6B3D60E7AEC}" type="presOf" srcId="{7CF20858-782E-43B2-88F5-9E5B717F225B}" destId="{96A3B001-D565-4973-A831-BC5788A21C88}" srcOrd="0" destOrd="0" presId="urn:microsoft.com/office/officeart/2005/8/layout/hList1"/>
    <dgm:cxn modelId="{AE200B56-1B22-4BC1-B576-524484679D3F}" srcId="{5C35BEC7-0868-4884-B2A9-6538ADD4D9BF}" destId="{9FC5E0AB-D682-4980-8128-D2B27A9360A1}" srcOrd="0" destOrd="0" parTransId="{973EE7BF-D626-4CB5-9BCE-FE2DFDD5798F}" sibTransId="{57F8A490-542D-4B55-8C63-E24AE36C8838}"/>
    <dgm:cxn modelId="{A50CE255-5E88-4974-ACFC-9A46D0F290E4}" srcId="{9C40FA5D-B237-4568-BDDB-78CCD851FB7C}" destId="{D9088803-4744-4799-A45A-D7BF6FEC7B4F}" srcOrd="0" destOrd="0" parTransId="{4534CBE7-5F85-4C9F-87ED-31D930441C1C}" sibTransId="{4E8B3985-DF15-4B38-BC0E-C42D1F1C3DBF}"/>
    <dgm:cxn modelId="{AAECDDC1-4AF5-4811-848C-70F914514A17}" type="presOf" srcId="{A5CD5AE7-9CA4-4B0D-9A8D-0BE98883004C}" destId="{07416F73-A3BD-4E43-A069-2A2E44460824}" srcOrd="0" destOrd="2" presId="urn:microsoft.com/office/officeart/2005/8/layout/hList1"/>
    <dgm:cxn modelId="{D6C184F8-7491-467E-9FB7-63099DFED76F}" srcId="{9C40FA5D-B237-4568-BDDB-78CCD851FB7C}" destId="{9E276F9D-DA35-433F-A591-C3E6DFE2AC04}" srcOrd="2" destOrd="0" parTransId="{FACCF58F-9B7D-480C-A29C-CD143A8F1B07}" sibTransId="{8A78E8EB-300A-4E64-AD5E-DF5EFD4419AC}"/>
    <dgm:cxn modelId="{85474008-55A6-46A9-85AD-0BC1ADA0FC91}" type="presOf" srcId="{9FC5E0AB-D682-4980-8128-D2B27A9360A1}" destId="{07416F73-A3BD-4E43-A069-2A2E44460824}" srcOrd="0" destOrd="0" presId="urn:microsoft.com/office/officeart/2005/8/layout/hList1"/>
    <dgm:cxn modelId="{0831D923-A426-430F-995F-255E0B34035F}" type="presOf" srcId="{744EDDF1-56E1-4766-B76C-B38421E14781}" destId="{0E261F7B-7116-4F4E-A87F-A1F1DC4D7B99}" srcOrd="0" destOrd="0" presId="urn:microsoft.com/office/officeart/2005/8/layout/hList1"/>
    <dgm:cxn modelId="{5D7EE37D-A36D-4561-97EC-01A910DCB901}" type="presOf" srcId="{86C4F10B-F5D4-4102-AE83-27E1B86273EB}" destId="{0E261F7B-7116-4F4E-A87F-A1F1DC4D7B99}" srcOrd="0" destOrd="4" presId="urn:microsoft.com/office/officeart/2005/8/layout/hList1"/>
    <dgm:cxn modelId="{38F52C82-FB56-491A-B140-051C575081CD}" srcId="{D9088803-4744-4799-A45A-D7BF6FEC7B4F}" destId="{D1B60C05-D69D-46AB-87FF-648AC6CAF979}" srcOrd="1" destOrd="0" parTransId="{37017AA4-C940-44C2-968E-8FF766DC9B86}" sibTransId="{CA314E09-0091-4F41-A65E-1C0D9882B903}"/>
    <dgm:cxn modelId="{E8C26C20-A098-44FE-B4EE-55C6BF1BD507}" type="presOf" srcId="{9E276F9D-DA35-433F-A591-C3E6DFE2AC04}" destId="{43453741-E85C-445C-8DC1-16F06826ACC0}" srcOrd="0" destOrd="0" presId="urn:microsoft.com/office/officeart/2005/8/layout/hList1"/>
    <dgm:cxn modelId="{523A2C26-614B-47AC-A70F-00414EB39DFD}" srcId="{9E276F9D-DA35-433F-A591-C3E6DFE2AC04}" destId="{7CF20858-782E-43B2-88F5-9E5B717F225B}" srcOrd="0" destOrd="0" parTransId="{F1FF67CD-D996-4A06-8FD1-2877CD592E99}" sibTransId="{080DAEA5-C7E1-4073-9202-F37F379EC31A}"/>
    <dgm:cxn modelId="{9A43B1CA-B6DE-4613-AE50-295E856DEA06}" srcId="{9E276F9D-DA35-433F-A591-C3E6DFE2AC04}" destId="{48EB31A3-6ABD-4B04-90FD-99B71C7EB7D7}" srcOrd="1" destOrd="0" parTransId="{F1A057AD-AB88-4092-832E-84F4B8B2D54A}" sibTransId="{D4BDE2BF-A366-43D9-BBDC-13603E9CA027}"/>
    <dgm:cxn modelId="{43663648-4982-4136-912D-A5EB4D762B40}" type="presOf" srcId="{CA5862D5-88B6-46FC-B344-FCC40D597007}" destId="{96A3B001-D565-4973-A831-BC5788A21C88}" srcOrd="0" destOrd="2" presId="urn:microsoft.com/office/officeart/2005/8/layout/hList1"/>
    <dgm:cxn modelId="{A81DF4B3-6573-431B-BDCC-88BDEBCDDFDC}" type="presOf" srcId="{5C35BEC7-0868-4884-B2A9-6538ADD4D9BF}" destId="{62B423FB-9F12-4EC7-A424-1F6B18CC8202}" srcOrd="0" destOrd="0" presId="urn:microsoft.com/office/officeart/2005/8/layout/hList1"/>
    <dgm:cxn modelId="{549F8921-3B0A-4076-B4BD-7EFBDD2FD71C}" srcId="{9E276F9D-DA35-433F-A591-C3E6DFE2AC04}" destId="{049121EA-A5B5-4E14-A62D-82551ACEA110}" srcOrd="3" destOrd="0" parTransId="{51B48AAF-8459-488A-B43A-B2E5DEAFBC02}" sibTransId="{7E4C6874-8092-47A3-A348-F691DB35D374}"/>
    <dgm:cxn modelId="{ADEE051B-81E1-4DFB-A62D-70F03E342456}" srcId="{9C40FA5D-B237-4568-BDDB-78CCD851FB7C}" destId="{5C35BEC7-0868-4884-B2A9-6538ADD4D9BF}" srcOrd="1" destOrd="0" parTransId="{F3366AD6-E8E2-4664-95C1-2B6030625B04}" sibTransId="{211CF8A8-0F11-40A5-A351-238286908A65}"/>
    <dgm:cxn modelId="{CF2AF2EE-934C-4E6F-9723-C170E4CDAEF8}" srcId="{D9088803-4744-4799-A45A-D7BF6FEC7B4F}" destId="{076EBAAA-94C7-42C7-9F8E-B284268D3660}" srcOrd="2" destOrd="0" parTransId="{01212DCC-EF03-48E8-96CC-26B86EB2526B}" sibTransId="{B84C45BF-900E-4F38-878C-CFF9B3BAA5F5}"/>
    <dgm:cxn modelId="{CF4E950E-C925-4945-A056-7A96509143F9}" srcId="{5C35BEC7-0868-4884-B2A9-6538ADD4D9BF}" destId="{A5CD5AE7-9CA4-4B0D-9A8D-0BE98883004C}" srcOrd="2" destOrd="0" parTransId="{59D13AD1-A74F-4EF2-8770-9AC6D61204C5}" sibTransId="{E50A5B17-BC3A-4552-B1B9-D772C5DA998D}"/>
    <dgm:cxn modelId="{4D3BCFDA-4861-4825-8990-8BFD81CD53C5}" srcId="{9E276F9D-DA35-433F-A591-C3E6DFE2AC04}" destId="{CA5862D5-88B6-46FC-B344-FCC40D597007}" srcOrd="2" destOrd="0" parTransId="{DF1DB342-F653-4095-8443-5D1D51747D21}" sibTransId="{D171D135-D8CE-4171-BB97-0E700C4DFE14}"/>
    <dgm:cxn modelId="{F541CE9B-7E11-43AF-BE04-6AE5090D88A5}" type="presOf" srcId="{076EBAAA-94C7-42C7-9F8E-B284268D3660}" destId="{0E261F7B-7116-4F4E-A87F-A1F1DC4D7B99}" srcOrd="0" destOrd="2" presId="urn:microsoft.com/office/officeart/2005/8/layout/hList1"/>
    <dgm:cxn modelId="{1AD48009-71EA-4D87-9CBB-1EE68C14CD91}" type="presOf" srcId="{049121EA-A5B5-4E14-A62D-82551ACEA110}" destId="{96A3B001-D565-4973-A831-BC5788A21C88}" srcOrd="0" destOrd="3" presId="urn:microsoft.com/office/officeart/2005/8/layout/hList1"/>
    <dgm:cxn modelId="{3DBDC2B9-A7E7-40DF-AA46-F216822510A3}" srcId="{D9088803-4744-4799-A45A-D7BF6FEC7B4F}" destId="{744EDDF1-56E1-4766-B76C-B38421E14781}" srcOrd="0" destOrd="0" parTransId="{A79F3843-595C-42E5-B93B-EF8557203525}" sibTransId="{4F4492C1-7FC8-4539-9C95-C8193D2F6717}"/>
    <dgm:cxn modelId="{CC09D8DC-D626-42D4-BF8B-2E5AA078496B}" type="presOf" srcId="{D1B60C05-D69D-46AB-87FF-648AC6CAF979}" destId="{0E261F7B-7116-4F4E-A87F-A1F1DC4D7B99}" srcOrd="0" destOrd="1" presId="urn:microsoft.com/office/officeart/2005/8/layout/hList1"/>
    <dgm:cxn modelId="{2D69690C-7D4D-45E5-9935-B47F5EAA92AA}" srcId="{5C35BEC7-0868-4884-B2A9-6538ADD4D9BF}" destId="{9B94C4A8-B8C0-490F-82B7-8780962D5AB8}" srcOrd="1" destOrd="0" parTransId="{F8B694F7-0EA7-487D-9A4C-6B0B419B2D13}" sibTransId="{DD8DDF43-4861-4BE0-BAC4-70E3FC1C39AF}"/>
    <dgm:cxn modelId="{015BD537-480D-4F46-9B11-70F305A0AB07}" type="presParOf" srcId="{A720774E-F385-468F-A1D6-D73F1A475446}" destId="{2154B42D-235B-4B9B-BE17-0CB843386AF1}" srcOrd="0" destOrd="0" presId="urn:microsoft.com/office/officeart/2005/8/layout/hList1"/>
    <dgm:cxn modelId="{1E4A0214-F5ED-4F66-BED7-A42FDFB31138}" type="presParOf" srcId="{2154B42D-235B-4B9B-BE17-0CB843386AF1}" destId="{1C10341E-E44E-4460-87BC-4D1348EEB31F}" srcOrd="0" destOrd="0" presId="urn:microsoft.com/office/officeart/2005/8/layout/hList1"/>
    <dgm:cxn modelId="{FE75B893-BFD1-495C-9501-B9C956C67396}" type="presParOf" srcId="{2154B42D-235B-4B9B-BE17-0CB843386AF1}" destId="{0E261F7B-7116-4F4E-A87F-A1F1DC4D7B99}" srcOrd="1" destOrd="0" presId="urn:microsoft.com/office/officeart/2005/8/layout/hList1"/>
    <dgm:cxn modelId="{33C58C1D-D48A-429F-A54A-52FABAD25C77}" type="presParOf" srcId="{A720774E-F385-468F-A1D6-D73F1A475446}" destId="{3ADD7728-6CCE-4A8A-8007-19792F6EE21B}" srcOrd="1" destOrd="0" presId="urn:microsoft.com/office/officeart/2005/8/layout/hList1"/>
    <dgm:cxn modelId="{BB3AC52A-324E-4918-8127-0C8D88FC35C2}" type="presParOf" srcId="{A720774E-F385-468F-A1D6-D73F1A475446}" destId="{ADF3BD62-6AFB-4FCB-972B-1CFC926ABAEE}" srcOrd="2" destOrd="0" presId="urn:microsoft.com/office/officeart/2005/8/layout/hList1"/>
    <dgm:cxn modelId="{BFB67EDB-B66E-4501-92DB-B0B621A88028}" type="presParOf" srcId="{ADF3BD62-6AFB-4FCB-972B-1CFC926ABAEE}" destId="{62B423FB-9F12-4EC7-A424-1F6B18CC8202}" srcOrd="0" destOrd="0" presId="urn:microsoft.com/office/officeart/2005/8/layout/hList1"/>
    <dgm:cxn modelId="{3EBADD2E-AAF8-46BC-BD50-CECC7CB6FF7B}" type="presParOf" srcId="{ADF3BD62-6AFB-4FCB-972B-1CFC926ABAEE}" destId="{07416F73-A3BD-4E43-A069-2A2E44460824}" srcOrd="1" destOrd="0" presId="urn:microsoft.com/office/officeart/2005/8/layout/hList1"/>
    <dgm:cxn modelId="{8E00589A-B08A-458B-8DFF-BBC1B30F5194}" type="presParOf" srcId="{A720774E-F385-468F-A1D6-D73F1A475446}" destId="{E9DC7D1F-4296-40C7-B0E7-0CED31E75098}" srcOrd="3" destOrd="0" presId="urn:microsoft.com/office/officeart/2005/8/layout/hList1"/>
    <dgm:cxn modelId="{7CC4E72B-48EE-4998-A82D-ED36949D4403}" type="presParOf" srcId="{A720774E-F385-468F-A1D6-D73F1A475446}" destId="{DF7A0F74-70FF-4B0A-80E1-16A59E09C403}" srcOrd="4" destOrd="0" presId="urn:microsoft.com/office/officeart/2005/8/layout/hList1"/>
    <dgm:cxn modelId="{EC4CE19B-4843-4780-B05A-4D2783A91055}" type="presParOf" srcId="{DF7A0F74-70FF-4B0A-80E1-16A59E09C403}" destId="{43453741-E85C-445C-8DC1-16F06826ACC0}" srcOrd="0" destOrd="0" presId="urn:microsoft.com/office/officeart/2005/8/layout/hList1"/>
    <dgm:cxn modelId="{9AD21C87-0E14-4474-B819-99FDD8A7916D}" type="presParOf" srcId="{DF7A0F74-70FF-4B0A-80E1-16A59E09C403}" destId="{96A3B001-D565-4973-A831-BC5788A21C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B5A820-0210-4ED7-B911-8174E8B4739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CA"/>
        </a:p>
      </dgm:t>
    </dgm:pt>
    <dgm:pt modelId="{79E3D7A6-37EE-4D54-A2FF-7BAE308072A9}">
      <dgm:prSet custT="1"/>
      <dgm:spPr/>
      <dgm:t>
        <a:bodyPr/>
        <a:lstStyle/>
        <a:p>
          <a:r>
            <a:rPr lang="en-CA" sz="1600" b="1" dirty="0" smtClean="0"/>
            <a:t>I. </a:t>
          </a:r>
          <a:r>
            <a:rPr lang="en-CA" sz="1800" b="1" dirty="0" smtClean="0"/>
            <a:t>Perceived attributes and applications of gene drive technology</a:t>
          </a:r>
        </a:p>
      </dgm:t>
    </dgm:pt>
    <dgm:pt modelId="{24396B93-F736-4970-8261-1EFF12BF4C9D}" type="parTrans" cxnId="{7DC081DF-AAD3-41DA-8E84-5D351FA651D8}">
      <dgm:prSet/>
      <dgm:spPr/>
      <dgm:t>
        <a:bodyPr/>
        <a:lstStyle/>
        <a:p>
          <a:endParaRPr lang="en-CA"/>
        </a:p>
      </dgm:t>
    </dgm:pt>
    <dgm:pt modelId="{937B890E-4E75-43A9-ACEB-A1016BCA004F}" type="sibTrans" cxnId="{7DC081DF-AAD3-41DA-8E84-5D351FA651D8}">
      <dgm:prSet/>
      <dgm:spPr/>
      <dgm:t>
        <a:bodyPr/>
        <a:lstStyle/>
        <a:p>
          <a:endParaRPr lang="en-CA"/>
        </a:p>
      </dgm:t>
    </dgm:pt>
    <dgm:pt modelId="{3073B864-3590-455D-A73F-9EEC4AA1734B}">
      <dgm:prSet custT="1"/>
      <dgm:spPr/>
      <dgm:t>
        <a:bodyPr/>
        <a:lstStyle/>
        <a:p>
          <a:r>
            <a:rPr lang="en-CA" sz="1600" b="1" dirty="0" smtClean="0"/>
            <a:t>II. </a:t>
          </a:r>
          <a:r>
            <a:rPr lang="en-CA" sz="1800" b="1" dirty="0" smtClean="0"/>
            <a:t>Ethical, legal and social implications (ELSI)</a:t>
          </a:r>
        </a:p>
      </dgm:t>
    </dgm:pt>
    <dgm:pt modelId="{B63F5027-3F83-4D0A-BE61-793BE132BFE0}" type="parTrans" cxnId="{B3514B80-01E5-440D-8B59-E64FF80A8EAF}">
      <dgm:prSet/>
      <dgm:spPr/>
      <dgm:t>
        <a:bodyPr/>
        <a:lstStyle/>
        <a:p>
          <a:endParaRPr lang="en-CA"/>
        </a:p>
      </dgm:t>
    </dgm:pt>
    <dgm:pt modelId="{064E09CA-A107-433F-BB96-6B1DB0FE72B7}" type="sibTrans" cxnId="{B3514B80-01E5-440D-8B59-E64FF80A8EAF}">
      <dgm:prSet/>
      <dgm:spPr/>
      <dgm:t>
        <a:bodyPr/>
        <a:lstStyle/>
        <a:p>
          <a:endParaRPr lang="en-CA"/>
        </a:p>
      </dgm:t>
    </dgm:pt>
    <dgm:pt modelId="{41EA5166-B6B7-4D3A-83DE-1CFD8A6AA0BF}">
      <dgm:prSet custT="1"/>
      <dgm:spPr/>
      <dgm:t>
        <a:bodyPr/>
        <a:lstStyle/>
        <a:p>
          <a:r>
            <a:rPr lang="en-CA" sz="1600" b="1" dirty="0" smtClean="0"/>
            <a:t>III. </a:t>
          </a:r>
          <a:r>
            <a:rPr lang="en-CA" sz="1800" b="1" dirty="0" smtClean="0"/>
            <a:t>Attitudes towards gene drive technology</a:t>
          </a:r>
        </a:p>
      </dgm:t>
    </dgm:pt>
    <dgm:pt modelId="{4A66B89C-C21A-4DCB-AAA5-09E780FC61B7}" type="parTrans" cxnId="{05855418-A09F-49AA-AA1D-3055C6DE0358}">
      <dgm:prSet/>
      <dgm:spPr/>
      <dgm:t>
        <a:bodyPr/>
        <a:lstStyle/>
        <a:p>
          <a:endParaRPr lang="en-CA"/>
        </a:p>
      </dgm:t>
    </dgm:pt>
    <dgm:pt modelId="{6D4FD9DD-EB60-4964-B404-AC654A6F637B}" type="sibTrans" cxnId="{05855418-A09F-49AA-AA1D-3055C6DE0358}">
      <dgm:prSet/>
      <dgm:spPr/>
      <dgm:t>
        <a:bodyPr/>
        <a:lstStyle/>
        <a:p>
          <a:endParaRPr lang="en-CA"/>
        </a:p>
      </dgm:t>
    </dgm:pt>
    <dgm:pt modelId="{CDB03ABC-23E1-4391-94BC-26C04A04DF65}">
      <dgm:prSet custT="1"/>
      <dgm:spPr/>
      <dgm:t>
        <a:bodyPr/>
        <a:lstStyle/>
        <a:p>
          <a:r>
            <a:rPr lang="en-CA" sz="1800" dirty="0" smtClean="0"/>
            <a:t>Question 5: What potential applications of gene drive technology are mentioned in the article?</a:t>
          </a:r>
          <a:endParaRPr lang="en-CA" sz="1800" dirty="0"/>
        </a:p>
      </dgm:t>
    </dgm:pt>
    <dgm:pt modelId="{70E6E647-3862-4F21-8925-FE7728A51D8B}" type="parTrans" cxnId="{6D987C5E-DFAC-47A7-9C63-0D6C7BBFEEFC}">
      <dgm:prSet/>
      <dgm:spPr/>
      <dgm:t>
        <a:bodyPr/>
        <a:lstStyle/>
        <a:p>
          <a:endParaRPr lang="en-CA"/>
        </a:p>
      </dgm:t>
    </dgm:pt>
    <dgm:pt modelId="{C806D540-D877-491D-97D5-BCB3D243E5C5}" type="sibTrans" cxnId="{6D987C5E-DFAC-47A7-9C63-0D6C7BBFEEFC}">
      <dgm:prSet/>
      <dgm:spPr/>
      <dgm:t>
        <a:bodyPr/>
        <a:lstStyle/>
        <a:p>
          <a:endParaRPr lang="en-CA"/>
        </a:p>
      </dgm:t>
    </dgm:pt>
    <dgm:pt modelId="{83A9BCA7-5ABD-429C-8273-E34AD7B71308}">
      <dgm:prSet custT="1"/>
      <dgm:spPr/>
      <dgm:t>
        <a:bodyPr/>
        <a:lstStyle/>
        <a:p>
          <a:r>
            <a:rPr lang="en-CA" sz="1800" dirty="0" smtClean="0"/>
            <a:t>Question 23: Does the article mention policy gaps and practical challenges arising from the potential deployment of gene drive technology?</a:t>
          </a:r>
          <a:endParaRPr lang="en-CA" sz="1800" dirty="0"/>
        </a:p>
      </dgm:t>
    </dgm:pt>
    <dgm:pt modelId="{C2837C77-9443-411D-A545-87411414C953}" type="parTrans" cxnId="{4B2848F8-D641-4A54-AACD-5FF00B6B2AEF}">
      <dgm:prSet/>
      <dgm:spPr/>
      <dgm:t>
        <a:bodyPr/>
        <a:lstStyle/>
        <a:p>
          <a:endParaRPr lang="en-CA"/>
        </a:p>
      </dgm:t>
    </dgm:pt>
    <dgm:pt modelId="{5FD70C74-3510-4988-B513-7ACCB9D18822}" type="sibTrans" cxnId="{4B2848F8-D641-4A54-AACD-5FF00B6B2AEF}">
      <dgm:prSet/>
      <dgm:spPr/>
      <dgm:t>
        <a:bodyPr/>
        <a:lstStyle/>
        <a:p>
          <a:endParaRPr lang="en-CA"/>
        </a:p>
      </dgm:t>
    </dgm:pt>
    <dgm:pt modelId="{68058E61-0DE7-407F-B9CE-8B5F78835233}">
      <dgm:prSet custT="1"/>
      <dgm:spPr/>
      <dgm:t>
        <a:bodyPr/>
        <a:lstStyle/>
        <a:p>
          <a:r>
            <a:rPr lang="en-CA" sz="1800" dirty="0" smtClean="0"/>
            <a:t>Question 34: Does the article use emotionally laden or sensationalist language to describe gene drive technology and GM mosquitoes in general?</a:t>
          </a:r>
          <a:endParaRPr lang="en-CA" sz="1800" dirty="0"/>
        </a:p>
      </dgm:t>
    </dgm:pt>
    <dgm:pt modelId="{B3775FF4-26A0-4DF0-B3A7-482EFFBD55F4}" type="parTrans" cxnId="{C24057C3-3599-4E1C-BC8D-7C8C5B76998D}">
      <dgm:prSet/>
      <dgm:spPr/>
      <dgm:t>
        <a:bodyPr/>
        <a:lstStyle/>
        <a:p>
          <a:endParaRPr lang="en-CA"/>
        </a:p>
      </dgm:t>
    </dgm:pt>
    <dgm:pt modelId="{85FD1A18-A1E8-46DA-AFE0-AF22FCFC0BA2}" type="sibTrans" cxnId="{C24057C3-3599-4E1C-BC8D-7C8C5B76998D}">
      <dgm:prSet/>
      <dgm:spPr/>
      <dgm:t>
        <a:bodyPr/>
        <a:lstStyle/>
        <a:p>
          <a:endParaRPr lang="en-CA"/>
        </a:p>
      </dgm:t>
    </dgm:pt>
    <dgm:pt modelId="{15A5A137-E33F-42A1-B9F3-23CEE3E4B0F7}" type="pres">
      <dgm:prSet presAssocID="{0FB5A820-0210-4ED7-B911-8174E8B4739C}" presName="linear" presStyleCnt="0">
        <dgm:presLayoutVars>
          <dgm:dir/>
          <dgm:animLvl val="lvl"/>
          <dgm:resizeHandles val="exact"/>
        </dgm:presLayoutVars>
      </dgm:prSet>
      <dgm:spPr/>
      <dgm:t>
        <a:bodyPr/>
        <a:lstStyle/>
        <a:p>
          <a:endParaRPr lang="en-CA"/>
        </a:p>
      </dgm:t>
    </dgm:pt>
    <dgm:pt modelId="{25F7CC7F-F252-400D-B1AD-13BEFB5B8406}" type="pres">
      <dgm:prSet presAssocID="{79E3D7A6-37EE-4D54-A2FF-7BAE308072A9}" presName="parentLin" presStyleCnt="0"/>
      <dgm:spPr/>
    </dgm:pt>
    <dgm:pt modelId="{71633235-55B4-4EFA-BF85-2BD21BE561F1}" type="pres">
      <dgm:prSet presAssocID="{79E3D7A6-37EE-4D54-A2FF-7BAE308072A9}" presName="parentLeftMargin" presStyleLbl="node1" presStyleIdx="0" presStyleCnt="3"/>
      <dgm:spPr/>
      <dgm:t>
        <a:bodyPr/>
        <a:lstStyle/>
        <a:p>
          <a:endParaRPr lang="en-CA"/>
        </a:p>
      </dgm:t>
    </dgm:pt>
    <dgm:pt modelId="{05F40674-1934-4703-AE7F-4CCC54C3449F}" type="pres">
      <dgm:prSet presAssocID="{79E3D7A6-37EE-4D54-A2FF-7BAE308072A9}" presName="parentText" presStyleLbl="node1" presStyleIdx="0" presStyleCnt="3" custScaleY="261774">
        <dgm:presLayoutVars>
          <dgm:chMax val="0"/>
          <dgm:bulletEnabled val="1"/>
        </dgm:presLayoutVars>
      </dgm:prSet>
      <dgm:spPr/>
      <dgm:t>
        <a:bodyPr/>
        <a:lstStyle/>
        <a:p>
          <a:endParaRPr lang="en-CA"/>
        </a:p>
      </dgm:t>
    </dgm:pt>
    <dgm:pt modelId="{22CDE1B2-1CD8-422F-8D4E-ACB4143F849A}" type="pres">
      <dgm:prSet presAssocID="{79E3D7A6-37EE-4D54-A2FF-7BAE308072A9}" presName="negativeSpace" presStyleCnt="0"/>
      <dgm:spPr/>
    </dgm:pt>
    <dgm:pt modelId="{C1468F4E-93EA-4025-BD7B-C4103D028E47}" type="pres">
      <dgm:prSet presAssocID="{79E3D7A6-37EE-4D54-A2FF-7BAE308072A9}" presName="childText" presStyleLbl="conFgAcc1" presStyleIdx="0" presStyleCnt="3" custLinFactNeighborX="-5475" custLinFactNeighborY="24885">
        <dgm:presLayoutVars>
          <dgm:bulletEnabled val="1"/>
        </dgm:presLayoutVars>
      </dgm:prSet>
      <dgm:spPr/>
      <dgm:t>
        <a:bodyPr/>
        <a:lstStyle/>
        <a:p>
          <a:endParaRPr lang="en-CA"/>
        </a:p>
      </dgm:t>
    </dgm:pt>
    <dgm:pt modelId="{D7DC6B3E-B933-4B48-864E-23D80E8A66D5}" type="pres">
      <dgm:prSet presAssocID="{937B890E-4E75-43A9-ACEB-A1016BCA004F}" presName="spaceBetweenRectangles" presStyleCnt="0"/>
      <dgm:spPr/>
    </dgm:pt>
    <dgm:pt modelId="{533BFA53-7DB9-4B1C-B19F-458F21F61601}" type="pres">
      <dgm:prSet presAssocID="{3073B864-3590-455D-A73F-9EEC4AA1734B}" presName="parentLin" presStyleCnt="0"/>
      <dgm:spPr/>
    </dgm:pt>
    <dgm:pt modelId="{80F1B705-C6A2-49B2-819E-6472A13D78DC}" type="pres">
      <dgm:prSet presAssocID="{3073B864-3590-455D-A73F-9EEC4AA1734B}" presName="parentLeftMargin" presStyleLbl="node1" presStyleIdx="0" presStyleCnt="3"/>
      <dgm:spPr/>
      <dgm:t>
        <a:bodyPr/>
        <a:lstStyle/>
        <a:p>
          <a:endParaRPr lang="en-CA"/>
        </a:p>
      </dgm:t>
    </dgm:pt>
    <dgm:pt modelId="{32137462-0213-4BD9-8F7F-7F2B5A73E661}" type="pres">
      <dgm:prSet presAssocID="{3073B864-3590-455D-A73F-9EEC4AA1734B}" presName="parentText" presStyleLbl="node1" presStyleIdx="1" presStyleCnt="3" custScaleY="242311">
        <dgm:presLayoutVars>
          <dgm:chMax val="0"/>
          <dgm:bulletEnabled val="1"/>
        </dgm:presLayoutVars>
      </dgm:prSet>
      <dgm:spPr/>
      <dgm:t>
        <a:bodyPr/>
        <a:lstStyle/>
        <a:p>
          <a:endParaRPr lang="en-CA"/>
        </a:p>
      </dgm:t>
    </dgm:pt>
    <dgm:pt modelId="{96E93BCB-3155-4F49-9641-DA410C55202F}" type="pres">
      <dgm:prSet presAssocID="{3073B864-3590-455D-A73F-9EEC4AA1734B}" presName="negativeSpace" presStyleCnt="0"/>
      <dgm:spPr/>
    </dgm:pt>
    <dgm:pt modelId="{A331915C-228B-4CC4-9DAD-CA4D1830C6B0}" type="pres">
      <dgm:prSet presAssocID="{3073B864-3590-455D-A73F-9EEC4AA1734B}" presName="childText" presStyleLbl="conFgAcc1" presStyleIdx="1" presStyleCnt="3">
        <dgm:presLayoutVars>
          <dgm:bulletEnabled val="1"/>
        </dgm:presLayoutVars>
      </dgm:prSet>
      <dgm:spPr/>
      <dgm:t>
        <a:bodyPr/>
        <a:lstStyle/>
        <a:p>
          <a:endParaRPr lang="en-CA"/>
        </a:p>
      </dgm:t>
    </dgm:pt>
    <dgm:pt modelId="{74D9EECB-2BA3-4509-8CDE-3DB7E2459AC4}" type="pres">
      <dgm:prSet presAssocID="{064E09CA-A107-433F-BB96-6B1DB0FE72B7}" presName="spaceBetweenRectangles" presStyleCnt="0"/>
      <dgm:spPr/>
    </dgm:pt>
    <dgm:pt modelId="{9F74929A-F639-4CD9-93A6-DC8C3D28D648}" type="pres">
      <dgm:prSet presAssocID="{41EA5166-B6B7-4D3A-83DE-1CFD8A6AA0BF}" presName="parentLin" presStyleCnt="0"/>
      <dgm:spPr/>
    </dgm:pt>
    <dgm:pt modelId="{5F06350A-60AF-4782-BB7C-C0D5092122A1}" type="pres">
      <dgm:prSet presAssocID="{41EA5166-B6B7-4D3A-83DE-1CFD8A6AA0BF}" presName="parentLeftMargin" presStyleLbl="node1" presStyleIdx="1" presStyleCnt="3"/>
      <dgm:spPr/>
      <dgm:t>
        <a:bodyPr/>
        <a:lstStyle/>
        <a:p>
          <a:endParaRPr lang="en-CA"/>
        </a:p>
      </dgm:t>
    </dgm:pt>
    <dgm:pt modelId="{88959E90-5C33-4838-BD28-ECBA8715286A}" type="pres">
      <dgm:prSet presAssocID="{41EA5166-B6B7-4D3A-83DE-1CFD8A6AA0BF}" presName="parentText" presStyleLbl="node1" presStyleIdx="2" presStyleCnt="3" custScaleY="194405">
        <dgm:presLayoutVars>
          <dgm:chMax val="0"/>
          <dgm:bulletEnabled val="1"/>
        </dgm:presLayoutVars>
      </dgm:prSet>
      <dgm:spPr/>
      <dgm:t>
        <a:bodyPr/>
        <a:lstStyle/>
        <a:p>
          <a:endParaRPr lang="en-CA"/>
        </a:p>
      </dgm:t>
    </dgm:pt>
    <dgm:pt modelId="{37F27630-7274-43F2-818B-DE74C2D8C5C5}" type="pres">
      <dgm:prSet presAssocID="{41EA5166-B6B7-4D3A-83DE-1CFD8A6AA0BF}" presName="negativeSpace" presStyleCnt="0"/>
      <dgm:spPr/>
    </dgm:pt>
    <dgm:pt modelId="{A4F3A829-2211-487C-9734-C8721B65AF54}" type="pres">
      <dgm:prSet presAssocID="{41EA5166-B6B7-4D3A-83DE-1CFD8A6AA0BF}" presName="childText" presStyleLbl="conFgAcc1" presStyleIdx="2" presStyleCnt="3">
        <dgm:presLayoutVars>
          <dgm:bulletEnabled val="1"/>
        </dgm:presLayoutVars>
      </dgm:prSet>
      <dgm:spPr/>
      <dgm:t>
        <a:bodyPr/>
        <a:lstStyle/>
        <a:p>
          <a:endParaRPr lang="en-CA"/>
        </a:p>
      </dgm:t>
    </dgm:pt>
  </dgm:ptLst>
  <dgm:cxnLst>
    <dgm:cxn modelId="{05855418-A09F-49AA-AA1D-3055C6DE0358}" srcId="{0FB5A820-0210-4ED7-B911-8174E8B4739C}" destId="{41EA5166-B6B7-4D3A-83DE-1CFD8A6AA0BF}" srcOrd="2" destOrd="0" parTransId="{4A66B89C-C21A-4DCB-AAA5-09E780FC61B7}" sibTransId="{6D4FD9DD-EB60-4964-B404-AC654A6F637B}"/>
    <dgm:cxn modelId="{E949C2F4-5831-47B5-A52F-2ECB6EF8A640}" type="presOf" srcId="{3073B864-3590-455D-A73F-9EEC4AA1734B}" destId="{80F1B705-C6A2-49B2-819E-6472A13D78DC}" srcOrd="0" destOrd="0" presId="urn:microsoft.com/office/officeart/2005/8/layout/list1"/>
    <dgm:cxn modelId="{4B2848F8-D641-4A54-AACD-5FF00B6B2AEF}" srcId="{3073B864-3590-455D-A73F-9EEC4AA1734B}" destId="{83A9BCA7-5ABD-429C-8273-E34AD7B71308}" srcOrd="0" destOrd="0" parTransId="{C2837C77-9443-411D-A545-87411414C953}" sibTransId="{5FD70C74-3510-4988-B513-7ACCB9D18822}"/>
    <dgm:cxn modelId="{18A1FE17-9DBD-4CA4-9A86-7C1C4A5F9E71}" type="presOf" srcId="{CDB03ABC-23E1-4391-94BC-26C04A04DF65}" destId="{C1468F4E-93EA-4025-BD7B-C4103D028E47}" srcOrd="0" destOrd="0" presId="urn:microsoft.com/office/officeart/2005/8/layout/list1"/>
    <dgm:cxn modelId="{6D987C5E-DFAC-47A7-9C63-0D6C7BBFEEFC}" srcId="{79E3D7A6-37EE-4D54-A2FF-7BAE308072A9}" destId="{CDB03ABC-23E1-4391-94BC-26C04A04DF65}" srcOrd="0" destOrd="0" parTransId="{70E6E647-3862-4F21-8925-FE7728A51D8B}" sibTransId="{C806D540-D877-491D-97D5-BCB3D243E5C5}"/>
    <dgm:cxn modelId="{F416523F-E901-4FC1-B93B-9971B5CDED0C}" type="presOf" srcId="{68058E61-0DE7-407F-B9CE-8B5F78835233}" destId="{A4F3A829-2211-487C-9734-C8721B65AF54}" srcOrd="0" destOrd="0" presId="urn:microsoft.com/office/officeart/2005/8/layout/list1"/>
    <dgm:cxn modelId="{17F3626E-2475-46D3-8CAE-495D1CDB39FB}" type="presOf" srcId="{79E3D7A6-37EE-4D54-A2FF-7BAE308072A9}" destId="{71633235-55B4-4EFA-BF85-2BD21BE561F1}" srcOrd="0" destOrd="0" presId="urn:microsoft.com/office/officeart/2005/8/layout/list1"/>
    <dgm:cxn modelId="{C24057C3-3599-4E1C-BC8D-7C8C5B76998D}" srcId="{41EA5166-B6B7-4D3A-83DE-1CFD8A6AA0BF}" destId="{68058E61-0DE7-407F-B9CE-8B5F78835233}" srcOrd="0" destOrd="0" parTransId="{B3775FF4-26A0-4DF0-B3A7-482EFFBD55F4}" sibTransId="{85FD1A18-A1E8-46DA-AFE0-AF22FCFC0BA2}"/>
    <dgm:cxn modelId="{78A50F31-6244-4D7D-BDCC-D5A43C159DFB}" type="presOf" srcId="{41EA5166-B6B7-4D3A-83DE-1CFD8A6AA0BF}" destId="{88959E90-5C33-4838-BD28-ECBA8715286A}" srcOrd="1" destOrd="0" presId="urn:microsoft.com/office/officeart/2005/8/layout/list1"/>
    <dgm:cxn modelId="{B6D1442D-C690-4BCB-A5FF-1AB240B0E56A}" type="presOf" srcId="{83A9BCA7-5ABD-429C-8273-E34AD7B71308}" destId="{A331915C-228B-4CC4-9DAD-CA4D1830C6B0}" srcOrd="0" destOrd="0" presId="urn:microsoft.com/office/officeart/2005/8/layout/list1"/>
    <dgm:cxn modelId="{DDF7FF46-D12C-4C82-B329-2FC01F72F848}" type="presOf" srcId="{0FB5A820-0210-4ED7-B911-8174E8B4739C}" destId="{15A5A137-E33F-42A1-B9F3-23CEE3E4B0F7}" srcOrd="0" destOrd="0" presId="urn:microsoft.com/office/officeart/2005/8/layout/list1"/>
    <dgm:cxn modelId="{F44194D3-5502-43B1-AEC1-1EE557D8A91B}" type="presOf" srcId="{3073B864-3590-455D-A73F-9EEC4AA1734B}" destId="{32137462-0213-4BD9-8F7F-7F2B5A73E661}" srcOrd="1" destOrd="0" presId="urn:microsoft.com/office/officeart/2005/8/layout/list1"/>
    <dgm:cxn modelId="{0F31CDEB-8E3A-42F4-B7C2-A7EEC6769399}" type="presOf" srcId="{79E3D7A6-37EE-4D54-A2FF-7BAE308072A9}" destId="{05F40674-1934-4703-AE7F-4CCC54C3449F}" srcOrd="1" destOrd="0" presId="urn:microsoft.com/office/officeart/2005/8/layout/list1"/>
    <dgm:cxn modelId="{B3514B80-01E5-440D-8B59-E64FF80A8EAF}" srcId="{0FB5A820-0210-4ED7-B911-8174E8B4739C}" destId="{3073B864-3590-455D-A73F-9EEC4AA1734B}" srcOrd="1" destOrd="0" parTransId="{B63F5027-3F83-4D0A-BE61-793BE132BFE0}" sibTransId="{064E09CA-A107-433F-BB96-6B1DB0FE72B7}"/>
    <dgm:cxn modelId="{7DC081DF-AAD3-41DA-8E84-5D351FA651D8}" srcId="{0FB5A820-0210-4ED7-B911-8174E8B4739C}" destId="{79E3D7A6-37EE-4D54-A2FF-7BAE308072A9}" srcOrd="0" destOrd="0" parTransId="{24396B93-F736-4970-8261-1EFF12BF4C9D}" sibTransId="{937B890E-4E75-43A9-ACEB-A1016BCA004F}"/>
    <dgm:cxn modelId="{06C742C4-66A2-4CBE-AD2A-124006A2B1FC}" type="presOf" srcId="{41EA5166-B6B7-4D3A-83DE-1CFD8A6AA0BF}" destId="{5F06350A-60AF-4782-BB7C-C0D5092122A1}" srcOrd="0" destOrd="0" presId="urn:microsoft.com/office/officeart/2005/8/layout/list1"/>
    <dgm:cxn modelId="{2EBE0181-0E96-4268-AFFA-52DB7D87B7A9}" type="presParOf" srcId="{15A5A137-E33F-42A1-B9F3-23CEE3E4B0F7}" destId="{25F7CC7F-F252-400D-B1AD-13BEFB5B8406}" srcOrd="0" destOrd="0" presId="urn:microsoft.com/office/officeart/2005/8/layout/list1"/>
    <dgm:cxn modelId="{67970BAC-847B-48B9-A8DE-41A73B90671A}" type="presParOf" srcId="{25F7CC7F-F252-400D-B1AD-13BEFB5B8406}" destId="{71633235-55B4-4EFA-BF85-2BD21BE561F1}" srcOrd="0" destOrd="0" presId="urn:microsoft.com/office/officeart/2005/8/layout/list1"/>
    <dgm:cxn modelId="{7045EAAE-D4F0-4117-B5D7-DAD75E6B0652}" type="presParOf" srcId="{25F7CC7F-F252-400D-B1AD-13BEFB5B8406}" destId="{05F40674-1934-4703-AE7F-4CCC54C3449F}" srcOrd="1" destOrd="0" presId="urn:microsoft.com/office/officeart/2005/8/layout/list1"/>
    <dgm:cxn modelId="{FC1FDBCE-0624-4A71-9F46-CA99B01F004E}" type="presParOf" srcId="{15A5A137-E33F-42A1-B9F3-23CEE3E4B0F7}" destId="{22CDE1B2-1CD8-422F-8D4E-ACB4143F849A}" srcOrd="1" destOrd="0" presId="urn:microsoft.com/office/officeart/2005/8/layout/list1"/>
    <dgm:cxn modelId="{429F10FC-665D-4BDB-B310-26EA095E2B66}" type="presParOf" srcId="{15A5A137-E33F-42A1-B9F3-23CEE3E4B0F7}" destId="{C1468F4E-93EA-4025-BD7B-C4103D028E47}" srcOrd="2" destOrd="0" presId="urn:microsoft.com/office/officeart/2005/8/layout/list1"/>
    <dgm:cxn modelId="{B281D785-F7EC-4ED2-8B9F-2668F81F4911}" type="presParOf" srcId="{15A5A137-E33F-42A1-B9F3-23CEE3E4B0F7}" destId="{D7DC6B3E-B933-4B48-864E-23D80E8A66D5}" srcOrd="3" destOrd="0" presId="urn:microsoft.com/office/officeart/2005/8/layout/list1"/>
    <dgm:cxn modelId="{DAF92012-A830-45A7-955E-6A86E1B385E1}" type="presParOf" srcId="{15A5A137-E33F-42A1-B9F3-23CEE3E4B0F7}" destId="{533BFA53-7DB9-4B1C-B19F-458F21F61601}" srcOrd="4" destOrd="0" presId="urn:microsoft.com/office/officeart/2005/8/layout/list1"/>
    <dgm:cxn modelId="{BC186906-559D-4811-9AF0-B76BB0F33001}" type="presParOf" srcId="{533BFA53-7DB9-4B1C-B19F-458F21F61601}" destId="{80F1B705-C6A2-49B2-819E-6472A13D78DC}" srcOrd="0" destOrd="0" presId="urn:microsoft.com/office/officeart/2005/8/layout/list1"/>
    <dgm:cxn modelId="{1A22EC82-8A51-4797-AFCF-57526E8C56E8}" type="presParOf" srcId="{533BFA53-7DB9-4B1C-B19F-458F21F61601}" destId="{32137462-0213-4BD9-8F7F-7F2B5A73E661}" srcOrd="1" destOrd="0" presId="urn:microsoft.com/office/officeart/2005/8/layout/list1"/>
    <dgm:cxn modelId="{368E7AD8-0803-4F1D-AB2A-B83B245DCA69}" type="presParOf" srcId="{15A5A137-E33F-42A1-B9F3-23CEE3E4B0F7}" destId="{96E93BCB-3155-4F49-9641-DA410C55202F}" srcOrd="5" destOrd="0" presId="urn:microsoft.com/office/officeart/2005/8/layout/list1"/>
    <dgm:cxn modelId="{C7696E64-5AF4-4C51-9B99-D1273FDB6D6A}" type="presParOf" srcId="{15A5A137-E33F-42A1-B9F3-23CEE3E4B0F7}" destId="{A331915C-228B-4CC4-9DAD-CA4D1830C6B0}" srcOrd="6" destOrd="0" presId="urn:microsoft.com/office/officeart/2005/8/layout/list1"/>
    <dgm:cxn modelId="{8CBD617E-153F-4533-94BD-39348103FFCF}" type="presParOf" srcId="{15A5A137-E33F-42A1-B9F3-23CEE3E4B0F7}" destId="{74D9EECB-2BA3-4509-8CDE-3DB7E2459AC4}" srcOrd="7" destOrd="0" presId="urn:microsoft.com/office/officeart/2005/8/layout/list1"/>
    <dgm:cxn modelId="{78228266-1921-44D3-ADB7-C61DBE6ABC16}" type="presParOf" srcId="{15A5A137-E33F-42A1-B9F3-23CEE3E4B0F7}" destId="{9F74929A-F639-4CD9-93A6-DC8C3D28D648}" srcOrd="8" destOrd="0" presId="urn:microsoft.com/office/officeart/2005/8/layout/list1"/>
    <dgm:cxn modelId="{3370AB57-36FB-488D-8E56-655E397F1091}" type="presParOf" srcId="{9F74929A-F639-4CD9-93A6-DC8C3D28D648}" destId="{5F06350A-60AF-4782-BB7C-C0D5092122A1}" srcOrd="0" destOrd="0" presId="urn:microsoft.com/office/officeart/2005/8/layout/list1"/>
    <dgm:cxn modelId="{C6EEB052-5C69-43A9-848D-975CD90237DD}" type="presParOf" srcId="{9F74929A-F639-4CD9-93A6-DC8C3D28D648}" destId="{88959E90-5C33-4838-BD28-ECBA8715286A}" srcOrd="1" destOrd="0" presId="urn:microsoft.com/office/officeart/2005/8/layout/list1"/>
    <dgm:cxn modelId="{818E6F9A-1E5C-4F18-BB15-42CF02D7C62F}" type="presParOf" srcId="{15A5A137-E33F-42A1-B9F3-23CEE3E4B0F7}" destId="{37F27630-7274-43F2-818B-DE74C2D8C5C5}" srcOrd="9" destOrd="0" presId="urn:microsoft.com/office/officeart/2005/8/layout/list1"/>
    <dgm:cxn modelId="{87E9B20B-DCBE-4332-A62F-11EB1D033BF6}" type="presParOf" srcId="{15A5A137-E33F-42A1-B9F3-23CEE3E4B0F7}" destId="{A4F3A829-2211-487C-9734-C8721B65AF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8EACD-1FD7-4B25-9FF8-9D2CC265CE5E}">
      <dsp:nvSpPr>
        <dsp:cNvPr id="0" name=""/>
        <dsp:cNvSpPr/>
      </dsp:nvSpPr>
      <dsp:spPr>
        <a:xfrm rot="5400000">
          <a:off x="-251360" y="253045"/>
          <a:ext cx="1675739" cy="1173017"/>
        </a:xfrm>
        <a:prstGeom prst="chevron">
          <a:avLst/>
        </a:prstGeom>
        <a:solidFill>
          <a:srgbClr val="78003C"/>
        </a:solidFill>
        <a:ln w="25400" cap="flat" cmpd="sng" algn="ctr">
          <a:solidFill>
            <a:srgbClr val="7A00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CA" sz="3000" kern="1200" dirty="0"/>
        </a:p>
      </dsp:txBody>
      <dsp:txXfrm rot="-5400000">
        <a:off x="2" y="588193"/>
        <a:ext cx="1173017" cy="502722"/>
      </dsp:txXfrm>
    </dsp:sp>
    <dsp:sp modelId="{4677E89D-0070-44AE-BF26-B24C9F58D497}">
      <dsp:nvSpPr>
        <dsp:cNvPr id="0" name=""/>
        <dsp:cNvSpPr/>
      </dsp:nvSpPr>
      <dsp:spPr>
        <a:xfrm rot="5400000">
          <a:off x="4156693" y="-2982448"/>
          <a:ext cx="1089230" cy="7056582"/>
        </a:xfrm>
        <a:prstGeom prst="round2SameRect">
          <a:avLst/>
        </a:prstGeom>
        <a:noFill/>
        <a:ln w="25400" cap="flat" cmpd="sng" algn="ctr">
          <a:solidFill>
            <a:srgbClr val="78003C"/>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Systematic content analysis of media coverage gene drive technology between January 1, 2015 and December 31, 2016</a:t>
          </a:r>
          <a:endParaRPr lang="en-CA" sz="2000" kern="1200" dirty="0"/>
        </a:p>
      </dsp:txBody>
      <dsp:txXfrm rot="-5400000">
        <a:off x="1173017" y="54400"/>
        <a:ext cx="7003410" cy="982886"/>
      </dsp:txXfrm>
    </dsp:sp>
    <dsp:sp modelId="{2ECA707F-8E2F-4A6C-BCEC-440316320AF5}">
      <dsp:nvSpPr>
        <dsp:cNvPr id="0" name=""/>
        <dsp:cNvSpPr/>
      </dsp:nvSpPr>
      <dsp:spPr>
        <a:xfrm rot="5400000">
          <a:off x="-251360" y="1723542"/>
          <a:ext cx="1675739" cy="1173017"/>
        </a:xfrm>
        <a:prstGeom prst="chevron">
          <a:avLst/>
        </a:prstGeom>
        <a:solidFill>
          <a:srgbClr val="78003C"/>
        </a:solidFill>
        <a:ln w="25400" cap="flat" cmpd="sng" algn="ctr">
          <a:solidFill>
            <a:srgbClr val="7800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CA" sz="3000" kern="1200" dirty="0"/>
        </a:p>
      </dsp:txBody>
      <dsp:txXfrm rot="-5400000">
        <a:off x="2" y="2058690"/>
        <a:ext cx="1173017" cy="502722"/>
      </dsp:txXfrm>
    </dsp:sp>
    <dsp:sp modelId="{57C5C18C-E11A-494C-A6C5-B151C25CBB06}">
      <dsp:nvSpPr>
        <dsp:cNvPr id="0" name=""/>
        <dsp:cNvSpPr/>
      </dsp:nvSpPr>
      <dsp:spPr>
        <a:xfrm rot="5400000">
          <a:off x="4156693" y="-1499546"/>
          <a:ext cx="1089230" cy="7056582"/>
        </a:xfrm>
        <a:prstGeom prst="round2SameRect">
          <a:avLst/>
        </a:prstGeom>
        <a:solidFill>
          <a:schemeClr val="lt1">
            <a:alpha val="90000"/>
            <a:hueOff val="0"/>
            <a:satOff val="0"/>
            <a:lumOff val="0"/>
            <a:alphaOff val="0"/>
          </a:schemeClr>
        </a:solidFill>
        <a:ln w="25400" cap="flat" cmpd="sng" algn="ctr">
          <a:solidFill>
            <a:srgbClr val="7A003C"/>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To establish the major themes and issues discussed in the news stories and whether media is hyping the promise of gene drive research</a:t>
          </a:r>
          <a:endParaRPr lang="en-CA" sz="2000" kern="1200" dirty="0"/>
        </a:p>
      </dsp:txBody>
      <dsp:txXfrm rot="-5400000">
        <a:off x="1173017" y="1537302"/>
        <a:ext cx="7003410" cy="982886"/>
      </dsp:txXfrm>
    </dsp:sp>
    <dsp:sp modelId="{ECD9927B-5820-4E60-A3F8-4BE5207D325F}">
      <dsp:nvSpPr>
        <dsp:cNvPr id="0" name=""/>
        <dsp:cNvSpPr/>
      </dsp:nvSpPr>
      <dsp:spPr>
        <a:xfrm rot="5400000">
          <a:off x="-251360" y="3217934"/>
          <a:ext cx="1675739" cy="1173017"/>
        </a:xfrm>
        <a:prstGeom prst="chevron">
          <a:avLst/>
        </a:prstGeom>
        <a:solidFill>
          <a:srgbClr val="78003C"/>
        </a:solidFill>
        <a:ln w="25400" cap="flat" cmpd="sng" algn="ctr">
          <a:solidFill>
            <a:srgbClr val="7800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CA" sz="3000" kern="1200" dirty="0"/>
        </a:p>
      </dsp:txBody>
      <dsp:txXfrm rot="-5400000">
        <a:off x="2" y="3553082"/>
        <a:ext cx="1173017" cy="502722"/>
      </dsp:txXfrm>
    </dsp:sp>
    <dsp:sp modelId="{B1334F55-C272-477B-BAC7-118A92F4348A}">
      <dsp:nvSpPr>
        <dsp:cNvPr id="0" name=""/>
        <dsp:cNvSpPr/>
      </dsp:nvSpPr>
      <dsp:spPr>
        <a:xfrm rot="5400000">
          <a:off x="4156693" y="-17101"/>
          <a:ext cx="1089230" cy="7056582"/>
        </a:xfrm>
        <a:prstGeom prst="round2SameRect">
          <a:avLst/>
        </a:prstGeom>
        <a:solidFill>
          <a:schemeClr val="lt1">
            <a:alpha val="90000"/>
            <a:hueOff val="0"/>
            <a:satOff val="0"/>
            <a:lumOff val="0"/>
            <a:alphaOff val="0"/>
          </a:schemeClr>
        </a:solidFill>
        <a:ln w="25400" cap="flat" cmpd="sng" algn="ctr">
          <a:solidFill>
            <a:srgbClr val="78003C"/>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To look at potential implications of this portrayal, particularly how risks associated with the release of gene drive-modified organisms in the environment were framed</a:t>
          </a:r>
          <a:endParaRPr lang="en-CA" sz="2000" kern="1200" dirty="0"/>
        </a:p>
      </dsp:txBody>
      <dsp:txXfrm rot="-5400000">
        <a:off x="1173017" y="3019747"/>
        <a:ext cx="7003410" cy="982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0341E-E44E-4460-87BC-4D1348EEB31F}">
      <dsp:nvSpPr>
        <dsp:cNvPr id="0" name=""/>
        <dsp:cNvSpPr/>
      </dsp:nvSpPr>
      <dsp:spPr>
        <a:xfrm>
          <a:off x="2457" y="3536"/>
          <a:ext cx="2396345" cy="662400"/>
        </a:xfrm>
        <a:prstGeom prst="rect">
          <a:avLst/>
        </a:prstGeom>
        <a:solidFill>
          <a:srgbClr val="78003C"/>
        </a:solidFill>
        <a:ln w="25400" cap="flat" cmpd="sng" algn="ctr">
          <a:solidFill>
            <a:srgbClr val="7A00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CA" sz="2300" b="1" kern="1200" dirty="0" smtClean="0"/>
            <a:t>Selection</a:t>
          </a:r>
          <a:endParaRPr lang="en-CA" sz="2300" b="1" kern="1200" dirty="0"/>
        </a:p>
      </dsp:txBody>
      <dsp:txXfrm>
        <a:off x="2457" y="3536"/>
        <a:ext cx="2396345" cy="662400"/>
      </dsp:txXfrm>
    </dsp:sp>
    <dsp:sp modelId="{0E261F7B-7116-4F4E-A87F-A1F1DC4D7B99}">
      <dsp:nvSpPr>
        <dsp:cNvPr id="0" name=""/>
        <dsp:cNvSpPr/>
      </dsp:nvSpPr>
      <dsp:spPr>
        <a:xfrm>
          <a:off x="2457" y="665936"/>
          <a:ext cx="2396345" cy="4060369"/>
        </a:xfrm>
        <a:prstGeom prst="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Searches on the Factiva database</a:t>
          </a:r>
          <a:endParaRPr lang="en-CA" sz="1800" kern="1200" dirty="0"/>
        </a:p>
        <a:p>
          <a:pPr marL="57150" lvl="1" indent="-57150" algn="l" defTabSz="355600">
            <a:lnSpc>
              <a:spcPct val="90000"/>
            </a:lnSpc>
            <a:spcBef>
              <a:spcPct val="0"/>
            </a:spcBef>
            <a:spcAft>
              <a:spcPct val="15000"/>
            </a:spcAft>
            <a:buChar char="••"/>
          </a:pPr>
          <a:endParaRPr lang="en-CA" sz="800" kern="1200" dirty="0"/>
        </a:p>
        <a:p>
          <a:pPr marL="171450" lvl="1" indent="-171450" algn="l" defTabSz="800100">
            <a:lnSpc>
              <a:spcPct val="90000"/>
            </a:lnSpc>
            <a:spcBef>
              <a:spcPct val="0"/>
            </a:spcBef>
            <a:spcAft>
              <a:spcPct val="15000"/>
            </a:spcAft>
            <a:buChar char="••"/>
          </a:pPr>
          <a:r>
            <a:rPr lang="en-CA" sz="1800" kern="1200" dirty="0" smtClean="0"/>
            <a:t>Keywords: </a:t>
          </a:r>
          <a:r>
            <a:rPr lang="en-CA" sz="1800" b="1" kern="1200" dirty="0" smtClean="0"/>
            <a:t>gene drive,</a:t>
          </a:r>
          <a:r>
            <a:rPr lang="en-CA" sz="1800" kern="1200" dirty="0" smtClean="0"/>
            <a:t> </a:t>
          </a:r>
          <a:r>
            <a:rPr lang="en-CA" sz="1800" b="1" kern="1200" dirty="0" smtClean="0"/>
            <a:t>genetically modified mosquitoes,</a:t>
          </a:r>
          <a:r>
            <a:rPr lang="en-CA" sz="1800" kern="1200" dirty="0" smtClean="0"/>
            <a:t> </a:t>
          </a:r>
          <a:r>
            <a:rPr lang="en-CA" sz="1800" b="1" kern="1200" dirty="0" smtClean="0"/>
            <a:t>malaria</a:t>
          </a:r>
          <a:r>
            <a:rPr lang="en-CA" sz="1800" kern="1200" dirty="0" smtClean="0"/>
            <a:t>, </a:t>
          </a:r>
          <a:r>
            <a:rPr lang="en-CA" sz="1800" b="1" kern="1200" dirty="0" smtClean="0"/>
            <a:t>Zika</a:t>
          </a:r>
          <a:r>
            <a:rPr lang="en-CA" sz="1800" kern="1200" dirty="0" smtClean="0"/>
            <a:t>, </a:t>
          </a:r>
          <a:r>
            <a:rPr lang="en-CA" sz="1800" b="1" kern="1200" dirty="0" smtClean="0"/>
            <a:t>dengue</a:t>
          </a:r>
          <a:r>
            <a:rPr lang="en-CA" sz="1800" kern="1200" dirty="0" smtClean="0"/>
            <a:t>, </a:t>
          </a:r>
          <a:r>
            <a:rPr lang="en-CA" sz="1800" b="1" kern="1200" dirty="0" smtClean="0"/>
            <a:t>chikungunya</a:t>
          </a:r>
          <a:endParaRPr lang="en-CA" sz="1800" kern="1200" dirty="0"/>
        </a:p>
        <a:p>
          <a:pPr marL="57150" lvl="1" indent="-57150" algn="l" defTabSz="355600">
            <a:lnSpc>
              <a:spcPct val="90000"/>
            </a:lnSpc>
            <a:spcBef>
              <a:spcPct val="0"/>
            </a:spcBef>
            <a:spcAft>
              <a:spcPct val="15000"/>
            </a:spcAft>
            <a:buChar char="••"/>
          </a:pPr>
          <a:endParaRPr lang="en-CA" sz="800" kern="1200" dirty="0"/>
        </a:p>
        <a:p>
          <a:pPr marL="171450" lvl="1" indent="-171450" algn="l" defTabSz="800100">
            <a:lnSpc>
              <a:spcPct val="90000"/>
            </a:lnSpc>
            <a:spcBef>
              <a:spcPct val="0"/>
            </a:spcBef>
            <a:spcAft>
              <a:spcPct val="15000"/>
            </a:spcAft>
            <a:buChar char="••"/>
          </a:pPr>
          <a:r>
            <a:rPr lang="en-CA" sz="1800" kern="1200" dirty="0" smtClean="0"/>
            <a:t>145 relevant articles</a:t>
          </a:r>
          <a:endParaRPr lang="en-CA" sz="1800" kern="1200" dirty="0"/>
        </a:p>
      </dsp:txBody>
      <dsp:txXfrm>
        <a:off x="2457" y="665936"/>
        <a:ext cx="2396345" cy="4060369"/>
      </dsp:txXfrm>
    </dsp:sp>
    <dsp:sp modelId="{62B423FB-9F12-4EC7-A424-1F6B18CC8202}">
      <dsp:nvSpPr>
        <dsp:cNvPr id="0" name=""/>
        <dsp:cNvSpPr/>
      </dsp:nvSpPr>
      <dsp:spPr>
        <a:xfrm>
          <a:off x="2734291" y="3536"/>
          <a:ext cx="2396345" cy="662400"/>
        </a:xfrm>
        <a:prstGeom prst="rect">
          <a:avLst/>
        </a:prstGeom>
        <a:solidFill>
          <a:srgbClr val="7A003C"/>
        </a:solidFill>
        <a:ln w="25400" cap="flat" cmpd="sng" algn="ctr">
          <a:solidFill>
            <a:srgbClr val="7800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CA" sz="2300" b="1" kern="1200" dirty="0" smtClean="0"/>
            <a:t>Coding</a:t>
          </a:r>
          <a:endParaRPr lang="en-CA" sz="2300" b="1" kern="1200" dirty="0"/>
        </a:p>
      </dsp:txBody>
      <dsp:txXfrm>
        <a:off x="2734291" y="3536"/>
        <a:ext cx="2396345" cy="662400"/>
      </dsp:txXfrm>
    </dsp:sp>
    <dsp:sp modelId="{07416F73-A3BD-4E43-A069-2A2E44460824}">
      <dsp:nvSpPr>
        <dsp:cNvPr id="0" name=""/>
        <dsp:cNvSpPr/>
      </dsp:nvSpPr>
      <dsp:spPr>
        <a:xfrm>
          <a:off x="2734291" y="665936"/>
          <a:ext cx="2396345" cy="4060369"/>
        </a:xfrm>
        <a:prstGeom prst="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Development of framework for content analysis</a:t>
          </a:r>
          <a:endParaRPr lang="en-CA" sz="1800" kern="1200" dirty="0"/>
        </a:p>
        <a:p>
          <a:pPr marL="57150" lvl="1" indent="-57150" algn="l" defTabSz="355600">
            <a:lnSpc>
              <a:spcPct val="90000"/>
            </a:lnSpc>
            <a:spcBef>
              <a:spcPct val="0"/>
            </a:spcBef>
            <a:spcAft>
              <a:spcPct val="15000"/>
            </a:spcAft>
            <a:buChar char="••"/>
          </a:pPr>
          <a:endParaRPr lang="en-CA" sz="800" kern="1200" dirty="0"/>
        </a:p>
        <a:p>
          <a:pPr marL="171450" lvl="1" indent="-171450" algn="l" defTabSz="800100">
            <a:lnSpc>
              <a:spcPct val="90000"/>
            </a:lnSpc>
            <a:spcBef>
              <a:spcPct val="0"/>
            </a:spcBef>
            <a:spcAft>
              <a:spcPct val="15000"/>
            </a:spcAft>
            <a:buChar char="••"/>
          </a:pPr>
          <a:r>
            <a:rPr lang="en-CA" sz="1800" kern="1200" dirty="0" smtClean="0"/>
            <a:t>Central theme; how gene drives were defined; health and environmental benefits and risks; ethical concerns, policy issues; overall tone and the use  of emotive, sensational language</a:t>
          </a:r>
          <a:endParaRPr lang="en-CA" sz="1800" kern="1200" dirty="0"/>
        </a:p>
      </dsp:txBody>
      <dsp:txXfrm>
        <a:off x="2734291" y="665936"/>
        <a:ext cx="2396345" cy="4060369"/>
      </dsp:txXfrm>
    </dsp:sp>
    <dsp:sp modelId="{43453741-E85C-445C-8DC1-16F06826ACC0}">
      <dsp:nvSpPr>
        <dsp:cNvPr id="0" name=""/>
        <dsp:cNvSpPr/>
      </dsp:nvSpPr>
      <dsp:spPr>
        <a:xfrm>
          <a:off x="5466124" y="3536"/>
          <a:ext cx="2396345" cy="662400"/>
        </a:xfrm>
        <a:prstGeom prst="rect">
          <a:avLst/>
        </a:prstGeom>
        <a:solidFill>
          <a:srgbClr val="78003C"/>
        </a:solidFill>
        <a:ln w="25400" cap="flat" cmpd="sng" algn="ctr">
          <a:solidFill>
            <a:srgbClr val="7A00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CA" sz="2300" b="1" kern="1200" dirty="0" smtClean="0"/>
            <a:t>Analysis</a:t>
          </a:r>
          <a:endParaRPr lang="en-CA" sz="2300" b="1" kern="1200" dirty="0"/>
        </a:p>
      </dsp:txBody>
      <dsp:txXfrm>
        <a:off x="5466124" y="3536"/>
        <a:ext cx="2396345" cy="662400"/>
      </dsp:txXfrm>
    </dsp:sp>
    <dsp:sp modelId="{96A3B001-D565-4973-A831-BC5788A21C88}">
      <dsp:nvSpPr>
        <dsp:cNvPr id="0" name=""/>
        <dsp:cNvSpPr/>
      </dsp:nvSpPr>
      <dsp:spPr>
        <a:xfrm>
          <a:off x="5468582" y="643076"/>
          <a:ext cx="2396345" cy="4060369"/>
        </a:xfrm>
        <a:prstGeom prst="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Statistical analysis using SPSS to establish frequencies for each categor</a:t>
          </a:r>
          <a:r>
            <a:rPr lang="en-CA" sz="1700" kern="1200" dirty="0" smtClean="0"/>
            <a:t>y</a:t>
          </a:r>
          <a:endParaRPr lang="en-CA" sz="1700" kern="1200" dirty="0"/>
        </a:p>
        <a:p>
          <a:pPr marL="171450" lvl="1" indent="-171450" algn="l" defTabSz="755650">
            <a:lnSpc>
              <a:spcPct val="90000"/>
            </a:lnSpc>
            <a:spcBef>
              <a:spcPct val="0"/>
            </a:spcBef>
            <a:spcAft>
              <a:spcPct val="15000"/>
            </a:spcAft>
            <a:buChar char="••"/>
          </a:pPr>
          <a:endParaRPr lang="en-CA" sz="1700" kern="1200" dirty="0"/>
        </a:p>
        <a:p>
          <a:pPr marL="171450" lvl="1" indent="-171450" algn="l" defTabSz="800100">
            <a:lnSpc>
              <a:spcPct val="90000"/>
            </a:lnSpc>
            <a:spcBef>
              <a:spcPct val="0"/>
            </a:spcBef>
            <a:spcAft>
              <a:spcPct val="15000"/>
            </a:spcAft>
            <a:buChar char="••"/>
          </a:pPr>
          <a:r>
            <a:rPr lang="en-CA" sz="1800" kern="1200" dirty="0" smtClean="0"/>
            <a:t>Interpreted the findings in the context of past research on media representations of genetic science and biomedical research</a:t>
          </a:r>
          <a:endParaRPr lang="en-CA" sz="1800" kern="1200" dirty="0"/>
        </a:p>
        <a:p>
          <a:pPr marL="228600" lvl="1" indent="-228600" algn="l" defTabSz="1022350">
            <a:lnSpc>
              <a:spcPct val="90000"/>
            </a:lnSpc>
            <a:spcBef>
              <a:spcPct val="0"/>
            </a:spcBef>
            <a:spcAft>
              <a:spcPct val="15000"/>
            </a:spcAft>
            <a:buChar char="••"/>
          </a:pPr>
          <a:endParaRPr lang="en-CA" sz="2300" kern="1200" dirty="0"/>
        </a:p>
      </dsp:txBody>
      <dsp:txXfrm>
        <a:off x="5468582" y="643076"/>
        <a:ext cx="2396345" cy="4060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8F4E-93EA-4025-BD7B-C4103D028E47}">
      <dsp:nvSpPr>
        <dsp:cNvPr id="0" name=""/>
        <dsp:cNvSpPr/>
      </dsp:nvSpPr>
      <dsp:spPr>
        <a:xfrm>
          <a:off x="0" y="491287"/>
          <a:ext cx="7828280" cy="8127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7562" tIns="124968" rIns="607562"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Question 5: What potential applications of gene drive technology are mentioned in the article?</a:t>
          </a:r>
          <a:endParaRPr lang="en-CA" sz="1800" kern="1200" dirty="0"/>
        </a:p>
      </dsp:txBody>
      <dsp:txXfrm>
        <a:off x="0" y="491287"/>
        <a:ext cx="7828280" cy="812700"/>
      </dsp:txXfrm>
    </dsp:sp>
    <dsp:sp modelId="{05F40674-1934-4703-AE7F-4CCC54C3449F}">
      <dsp:nvSpPr>
        <dsp:cNvPr id="0" name=""/>
        <dsp:cNvSpPr/>
      </dsp:nvSpPr>
      <dsp:spPr>
        <a:xfrm>
          <a:off x="391031" y="108130"/>
          <a:ext cx="5474444" cy="46365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123" tIns="0" rIns="207123" bIns="0" numCol="1" spcCol="1270" anchor="ctr" anchorCtr="0">
          <a:noAutofit/>
        </a:bodyPr>
        <a:lstStyle/>
        <a:p>
          <a:pPr lvl="0" algn="l" defTabSz="711200">
            <a:lnSpc>
              <a:spcPct val="90000"/>
            </a:lnSpc>
            <a:spcBef>
              <a:spcPct val="0"/>
            </a:spcBef>
            <a:spcAft>
              <a:spcPct val="35000"/>
            </a:spcAft>
          </a:pPr>
          <a:r>
            <a:rPr lang="en-CA" sz="1600" b="1" kern="1200" dirty="0" smtClean="0"/>
            <a:t>I. </a:t>
          </a:r>
          <a:r>
            <a:rPr lang="en-CA" sz="1800" b="1" kern="1200" dirty="0" smtClean="0"/>
            <a:t>Perceived attributes and applications of gene drive technology</a:t>
          </a:r>
        </a:p>
      </dsp:txBody>
      <dsp:txXfrm>
        <a:off x="413665" y="130764"/>
        <a:ext cx="5429176" cy="418386"/>
      </dsp:txXfrm>
    </dsp:sp>
    <dsp:sp modelId="{A331915C-228B-4CC4-9DAD-CA4D1830C6B0}">
      <dsp:nvSpPr>
        <dsp:cNvPr id="0" name=""/>
        <dsp:cNvSpPr/>
      </dsp:nvSpPr>
      <dsp:spPr>
        <a:xfrm>
          <a:off x="0" y="1668945"/>
          <a:ext cx="7828280" cy="10773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7562" tIns="124968" rIns="607562"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Question 23: Does the article mention policy gaps and practical challenges arising from the potential deployment of gene drive technology?</a:t>
          </a:r>
          <a:endParaRPr lang="en-CA" sz="1800" kern="1200" dirty="0"/>
        </a:p>
      </dsp:txBody>
      <dsp:txXfrm>
        <a:off x="0" y="1668945"/>
        <a:ext cx="7828280" cy="1077300"/>
      </dsp:txXfrm>
    </dsp:sp>
    <dsp:sp modelId="{32137462-0213-4BD9-8F7F-7F2B5A73E661}">
      <dsp:nvSpPr>
        <dsp:cNvPr id="0" name=""/>
        <dsp:cNvSpPr/>
      </dsp:nvSpPr>
      <dsp:spPr>
        <a:xfrm>
          <a:off x="391031" y="1328324"/>
          <a:ext cx="5474444" cy="42918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123" tIns="0" rIns="207123" bIns="0" numCol="1" spcCol="1270" anchor="ctr" anchorCtr="0">
          <a:noAutofit/>
        </a:bodyPr>
        <a:lstStyle/>
        <a:p>
          <a:pPr lvl="0" algn="l" defTabSz="711200">
            <a:lnSpc>
              <a:spcPct val="90000"/>
            </a:lnSpc>
            <a:spcBef>
              <a:spcPct val="0"/>
            </a:spcBef>
            <a:spcAft>
              <a:spcPct val="35000"/>
            </a:spcAft>
          </a:pPr>
          <a:r>
            <a:rPr lang="en-CA" sz="1600" b="1" kern="1200" dirty="0" smtClean="0"/>
            <a:t>II. </a:t>
          </a:r>
          <a:r>
            <a:rPr lang="en-CA" sz="1800" b="1" kern="1200" dirty="0" smtClean="0"/>
            <a:t>Ethical, legal and social implications (ELSI)</a:t>
          </a:r>
        </a:p>
      </dsp:txBody>
      <dsp:txXfrm>
        <a:off x="411982" y="1349275"/>
        <a:ext cx="5432542" cy="387279"/>
      </dsp:txXfrm>
    </dsp:sp>
    <dsp:sp modelId="{A4F3A829-2211-487C-9734-C8721B65AF54}">
      <dsp:nvSpPr>
        <dsp:cNvPr id="0" name=""/>
        <dsp:cNvSpPr/>
      </dsp:nvSpPr>
      <dsp:spPr>
        <a:xfrm>
          <a:off x="0" y="3034415"/>
          <a:ext cx="7828280" cy="10773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7562" tIns="124968" rIns="607562"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Question 34: Does the article use emotionally laden or sensationalist language to describe gene drive technology and GM mosquitoes in general?</a:t>
          </a:r>
          <a:endParaRPr lang="en-CA" sz="1800" kern="1200" dirty="0"/>
        </a:p>
      </dsp:txBody>
      <dsp:txXfrm>
        <a:off x="0" y="3034415"/>
        <a:ext cx="7828280" cy="1077300"/>
      </dsp:txXfrm>
    </dsp:sp>
    <dsp:sp modelId="{88959E90-5C33-4838-BD28-ECBA8715286A}">
      <dsp:nvSpPr>
        <dsp:cNvPr id="0" name=""/>
        <dsp:cNvSpPr/>
      </dsp:nvSpPr>
      <dsp:spPr>
        <a:xfrm>
          <a:off x="391414" y="2778645"/>
          <a:ext cx="5479796" cy="34433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123" tIns="0" rIns="207123" bIns="0" numCol="1" spcCol="1270" anchor="ctr" anchorCtr="0">
          <a:noAutofit/>
        </a:bodyPr>
        <a:lstStyle/>
        <a:p>
          <a:pPr lvl="0" algn="l" defTabSz="711200">
            <a:lnSpc>
              <a:spcPct val="90000"/>
            </a:lnSpc>
            <a:spcBef>
              <a:spcPct val="0"/>
            </a:spcBef>
            <a:spcAft>
              <a:spcPct val="35000"/>
            </a:spcAft>
          </a:pPr>
          <a:r>
            <a:rPr lang="en-CA" sz="1600" b="1" kern="1200" dirty="0" smtClean="0"/>
            <a:t>III. </a:t>
          </a:r>
          <a:r>
            <a:rPr lang="en-CA" sz="1800" b="1" kern="1200" dirty="0" smtClean="0"/>
            <a:t>Attitudes towards gene drive technology</a:t>
          </a:r>
        </a:p>
      </dsp:txBody>
      <dsp:txXfrm>
        <a:off x="408223" y="2795454"/>
        <a:ext cx="5446178" cy="3107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0.03453</cdr:x>
      <cdr:y>0.90538</cdr:y>
    </cdr:from>
    <cdr:to>
      <cdr:x>0.4927</cdr:x>
      <cdr:y>0.97204</cdr:y>
    </cdr:to>
    <cdr:sp macro="" textlink="">
      <cdr:nvSpPr>
        <cdr:cNvPr id="2" name="TextBox 1"/>
        <cdr:cNvSpPr txBox="1"/>
      </cdr:nvSpPr>
      <cdr:spPr>
        <a:xfrm xmlns:a="http://schemas.openxmlformats.org/drawingml/2006/main">
          <a:off x="264160" y="4277360"/>
          <a:ext cx="3505200" cy="314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0.04753</cdr:x>
      <cdr:y>0.60997</cdr:y>
    </cdr:from>
    <cdr:to>
      <cdr:x>0.47469</cdr:x>
      <cdr:y>0.94985</cdr:y>
    </cdr:to>
    <cdr:sp macro="" textlink="">
      <cdr:nvSpPr>
        <cdr:cNvPr id="2" name="TextBox 1"/>
        <cdr:cNvSpPr txBox="1"/>
      </cdr:nvSpPr>
      <cdr:spPr>
        <a:xfrm xmlns:a="http://schemas.openxmlformats.org/drawingml/2006/main">
          <a:off x="391160" y="2753359"/>
          <a:ext cx="3515360" cy="1534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0.20556</cdr:x>
      <cdr:y>0.2836</cdr:y>
    </cdr:from>
    <cdr:to>
      <cdr:x>0.89074</cdr:x>
      <cdr:y>0.45467</cdr:y>
    </cdr:to>
    <cdr:sp macro="" textlink="">
      <cdr:nvSpPr>
        <cdr:cNvPr id="5" name="TextBox 4"/>
        <cdr:cNvSpPr txBox="1"/>
      </cdr:nvSpPr>
      <cdr:spPr>
        <a:xfrm xmlns:a="http://schemas.openxmlformats.org/drawingml/2006/main">
          <a:off x="1691640" y="1280159"/>
          <a:ext cx="5638800" cy="772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0.64877</cdr:x>
      <cdr:y>0.29486</cdr:y>
    </cdr:from>
    <cdr:to>
      <cdr:x>0.94012</cdr:x>
      <cdr:y>0.47943</cdr:y>
    </cdr:to>
    <cdr:sp macro="" textlink="">
      <cdr:nvSpPr>
        <cdr:cNvPr id="6" name="TextBox 5"/>
        <cdr:cNvSpPr txBox="1"/>
      </cdr:nvSpPr>
      <cdr:spPr>
        <a:xfrm xmlns:a="http://schemas.openxmlformats.org/drawingml/2006/main">
          <a:off x="5339080" y="1330959"/>
          <a:ext cx="2397760" cy="833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57" tIns="46580" rIns="93157" bIns="4658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57" tIns="46580" rIns="93157" bIns="46580" rtlCol="0"/>
          <a:lstStyle>
            <a:lvl1pPr algn="r">
              <a:defRPr sz="1200"/>
            </a:lvl1pPr>
          </a:lstStyle>
          <a:p>
            <a:fld id="{45DB02BF-6BED-FD49-84EA-2A8C82E6619D}" type="datetimeFigureOut">
              <a:rPr lang="en-US" smtClean="0"/>
              <a:t>11/4/2017</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57" tIns="46580" rIns="93157"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7" tIns="46580" rIns="93157" bIns="46580" rtlCol="0" anchor="b"/>
          <a:lstStyle>
            <a:lvl1pPr algn="r">
              <a:defRPr sz="1200"/>
            </a:lvl1pPr>
          </a:lstStyle>
          <a:p>
            <a:fld id="{9E25EFEB-5FE0-D54C-B540-C7D63EDD8E98}" type="slidenum">
              <a:rPr lang="en-US" smtClean="0"/>
              <a:t>‹#›</a:t>
            </a:fld>
            <a:endParaRPr lang="en-US"/>
          </a:p>
        </p:txBody>
      </p:sp>
    </p:spTree>
    <p:extLst>
      <p:ext uri="{BB962C8B-B14F-4D97-AF65-F5344CB8AC3E}">
        <p14:creationId xmlns:p14="http://schemas.microsoft.com/office/powerpoint/2010/main" val="3929867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57" tIns="46580" rIns="93157" bIns="46580"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57" tIns="46580" rIns="93157" bIns="46580" rtlCol="0"/>
          <a:lstStyle>
            <a:lvl1pPr algn="r">
              <a:defRPr sz="1200"/>
            </a:lvl1pPr>
          </a:lstStyle>
          <a:p>
            <a:fld id="{136C50DF-37FE-404A-B60E-36FDDD0E469E}" type="datetimeFigureOut">
              <a:rPr lang="en-US" smtClean="0"/>
              <a:t>11/4/2017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7" tIns="46580" rIns="93157" bIns="4658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7" tIns="46580" rIns="93157" bIns="4658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57" tIns="46580" rIns="93157"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7" tIns="46580" rIns="93157" bIns="46580" rtlCol="0" anchor="b"/>
          <a:lstStyle>
            <a:lvl1pPr algn="r">
              <a:defRPr sz="1200"/>
            </a:lvl1pPr>
          </a:lstStyle>
          <a:p>
            <a:fld id="{627EC1DD-21E7-384C-9419-9C6B050FA6A6}" type="slidenum">
              <a:rPr lang="en-US" smtClean="0"/>
              <a:t>‹#›</a:t>
            </a:fld>
            <a:endParaRPr lang="en-US"/>
          </a:p>
        </p:txBody>
      </p:sp>
    </p:spTree>
    <p:extLst>
      <p:ext uri="{BB962C8B-B14F-4D97-AF65-F5344CB8AC3E}">
        <p14:creationId xmlns:p14="http://schemas.microsoft.com/office/powerpoint/2010/main" val="16564053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a:t>
            </a:fld>
            <a:endParaRPr lang="en-US"/>
          </a:p>
        </p:txBody>
      </p:sp>
    </p:spTree>
    <p:extLst>
      <p:ext uri="{BB962C8B-B14F-4D97-AF65-F5344CB8AC3E}">
        <p14:creationId xmlns:p14="http://schemas.microsoft.com/office/powerpoint/2010/main" val="280163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20</a:t>
            </a:fld>
            <a:endParaRPr lang="en-US"/>
          </a:p>
        </p:txBody>
      </p:sp>
    </p:spTree>
    <p:extLst>
      <p:ext uri="{BB962C8B-B14F-4D97-AF65-F5344CB8AC3E}">
        <p14:creationId xmlns:p14="http://schemas.microsoft.com/office/powerpoint/2010/main" val="79243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23</a:t>
            </a:fld>
            <a:endParaRPr lang="en-US"/>
          </a:p>
        </p:txBody>
      </p:sp>
    </p:spTree>
    <p:extLst>
      <p:ext uri="{BB962C8B-B14F-4D97-AF65-F5344CB8AC3E}">
        <p14:creationId xmlns:p14="http://schemas.microsoft.com/office/powerpoint/2010/main" val="30462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28</a:t>
            </a:fld>
            <a:endParaRPr lang="en-US"/>
          </a:p>
        </p:txBody>
      </p:sp>
    </p:spTree>
    <p:extLst>
      <p:ext uri="{BB962C8B-B14F-4D97-AF65-F5344CB8AC3E}">
        <p14:creationId xmlns:p14="http://schemas.microsoft.com/office/powerpoint/2010/main" val="340491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2</a:t>
            </a:fld>
            <a:endParaRPr lang="en-US"/>
          </a:p>
        </p:txBody>
      </p:sp>
    </p:spTree>
    <p:extLst>
      <p:ext uri="{BB962C8B-B14F-4D97-AF65-F5344CB8AC3E}">
        <p14:creationId xmlns:p14="http://schemas.microsoft.com/office/powerpoint/2010/main" val="322860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News sources included print and online editions of major newspapers, online newsletters, popular magazines, online news, and radio and TV broadcast transcripts.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Articles were considered relevant if their central theme was gene drives or there were substantive discussions about the technology and its impact such as scientific aspects, ethical and policy issues, environmental impacts, public perceptions and engagement, regulatory oversight, public health considerations, related scientific developments, economic considerations, or social factors that can influence adoption. </a:t>
            </a:r>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3</a:t>
            </a:fld>
            <a:endParaRPr lang="en-US"/>
          </a:p>
        </p:txBody>
      </p:sp>
    </p:spTree>
    <p:extLst>
      <p:ext uri="{BB962C8B-B14F-4D97-AF65-F5344CB8AC3E}">
        <p14:creationId xmlns:p14="http://schemas.microsoft.com/office/powerpoint/2010/main" val="173998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are some examples of publications</a:t>
            </a:r>
            <a:r>
              <a:rPr lang="en-CA" baseline="0" dirty="0" smtClean="0"/>
              <a:t> in major daily newspapers in the US and UK. Some of these like The New York Times, The Washington Post, USA Today, The Guardian, The Independent, and The Times are influential and prestigious newspapers, distributed nationwide and internationally. Frequent coverage in these news sources can make an issue salient in the public discourse and potentially elevate it to the top of national political agenda.  </a:t>
            </a:r>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9</a:t>
            </a:fld>
            <a:endParaRPr lang="en-US"/>
          </a:p>
        </p:txBody>
      </p:sp>
    </p:spTree>
    <p:extLst>
      <p:ext uri="{BB962C8B-B14F-4D97-AF65-F5344CB8AC3E}">
        <p14:creationId xmlns:p14="http://schemas.microsoft.com/office/powerpoint/2010/main" val="53083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10</a:t>
            </a:fld>
            <a:endParaRPr lang="en-US"/>
          </a:p>
        </p:txBody>
      </p:sp>
    </p:spTree>
    <p:extLst>
      <p:ext uri="{BB962C8B-B14F-4D97-AF65-F5344CB8AC3E}">
        <p14:creationId xmlns:p14="http://schemas.microsoft.com/office/powerpoint/2010/main" val="64947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two events that received most coverage in the press were: </a:t>
            </a:r>
            <a:r>
              <a:rPr lang="en-CA" sz="1200" b="0" i="0" u="none" strike="noStrike" kern="1200" baseline="0" dirty="0" smtClean="0">
                <a:solidFill>
                  <a:schemeClr val="tx1"/>
                </a:solidFill>
                <a:latin typeface="+mn-lt"/>
                <a:ea typeface="+mn-ea"/>
                <a:cs typeface="+mn-cs"/>
              </a:rPr>
              <a:t>the NASEM report </a:t>
            </a:r>
            <a:r>
              <a:rPr lang="en-CA" sz="1200" b="0" i="1" u="none" strike="noStrike" kern="1200" baseline="0" dirty="0" smtClean="0">
                <a:solidFill>
                  <a:schemeClr val="tx1"/>
                </a:solidFill>
                <a:latin typeface="+mn-lt"/>
                <a:ea typeface="+mn-ea"/>
                <a:cs typeface="+mn-cs"/>
              </a:rPr>
              <a:t>Gene Drives on the Horizon </a:t>
            </a:r>
            <a:r>
              <a:rPr lang="en-CA" sz="1200" b="0" i="0" u="none" strike="noStrike" kern="1200" baseline="0" dirty="0" smtClean="0">
                <a:solidFill>
                  <a:schemeClr val="tx1"/>
                </a:solidFill>
                <a:latin typeface="+mn-lt"/>
                <a:ea typeface="+mn-ea"/>
                <a:cs typeface="+mn-cs"/>
              </a:rPr>
              <a:t>released in July 2016 and </a:t>
            </a:r>
            <a:r>
              <a:rPr lang="en-CA" baseline="0" dirty="0" smtClean="0"/>
              <a:t>the 13</a:t>
            </a:r>
            <a:r>
              <a:rPr lang="en-CA" baseline="30000" dirty="0" smtClean="0"/>
              <a:t>th</a:t>
            </a:r>
            <a:r>
              <a:rPr lang="en-CA" baseline="0" dirty="0" smtClean="0"/>
              <a:t> Meeting of </a:t>
            </a:r>
            <a:r>
              <a:rPr lang="en-CA" sz="1200" b="0" i="0" u="none" strike="noStrike" kern="1200" baseline="0" dirty="0" smtClean="0">
                <a:solidFill>
                  <a:schemeClr val="tx1"/>
                </a:solidFill>
                <a:latin typeface="+mn-lt"/>
                <a:ea typeface="+mn-ea"/>
                <a:cs typeface="+mn-cs"/>
              </a:rPr>
              <a:t>the Conference of the Parties to the Convention on Biological Diversity (CBD) held in Cancun, Mexico in December 20, 2016.</a:t>
            </a:r>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14</a:t>
            </a:fld>
            <a:endParaRPr lang="en-US"/>
          </a:p>
        </p:txBody>
      </p:sp>
    </p:spTree>
    <p:extLst>
      <p:ext uri="{BB962C8B-B14F-4D97-AF65-F5344CB8AC3E}">
        <p14:creationId xmlns:p14="http://schemas.microsoft.com/office/powerpoint/2010/main" val="148362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16</a:t>
            </a:fld>
            <a:endParaRPr lang="en-US"/>
          </a:p>
        </p:txBody>
      </p:sp>
    </p:spTree>
    <p:extLst>
      <p:ext uri="{BB962C8B-B14F-4D97-AF65-F5344CB8AC3E}">
        <p14:creationId xmlns:p14="http://schemas.microsoft.com/office/powerpoint/2010/main" val="314709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17</a:t>
            </a:fld>
            <a:endParaRPr lang="en-US"/>
          </a:p>
        </p:txBody>
      </p:sp>
    </p:spTree>
    <p:extLst>
      <p:ext uri="{BB962C8B-B14F-4D97-AF65-F5344CB8AC3E}">
        <p14:creationId xmlns:p14="http://schemas.microsoft.com/office/powerpoint/2010/main" val="397659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19</a:t>
            </a:fld>
            <a:endParaRPr lang="en-US"/>
          </a:p>
        </p:txBody>
      </p:sp>
    </p:spTree>
    <p:extLst>
      <p:ext uri="{BB962C8B-B14F-4D97-AF65-F5344CB8AC3E}">
        <p14:creationId xmlns:p14="http://schemas.microsoft.com/office/powerpoint/2010/main" val="2936823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09950"/>
            <a:ext cx="6400800" cy="1752600"/>
          </a:xfrm>
        </p:spPr>
        <p:txBody>
          <a:bodyPr/>
          <a:lstStyle>
            <a:lvl1pPr marL="0" indent="0" algn="ctr">
              <a:buNone/>
              <a:defRPr>
                <a:solidFill>
                  <a:schemeClr val="tx1">
                    <a:tint val="75000"/>
                  </a:schemeClr>
                </a:solidFill>
                <a:latin typeface="Segoe UI Light" panose="020B0502040204020203" pitchFamily="34" charset="0"/>
                <a:cs typeface="Segoe UI Light"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Box 13"/>
          <p:cNvSpPr txBox="1"/>
          <p:nvPr userDrawn="1"/>
        </p:nvSpPr>
        <p:spPr>
          <a:xfrm>
            <a:off x="-11875" y="2408872"/>
            <a:ext cx="9155875" cy="1477328"/>
          </a:xfrm>
          <a:prstGeom prst="rect">
            <a:avLst/>
          </a:prstGeom>
          <a:solidFill>
            <a:srgbClr val="78003C"/>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685800" y="2415425"/>
            <a:ext cx="7772400" cy="1470025"/>
          </a:xfrm>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21" name="TextBox 20"/>
          <p:cNvSpPr txBox="1"/>
          <p:nvPr userDrawn="1"/>
        </p:nvSpPr>
        <p:spPr>
          <a:xfrm>
            <a:off x="1371600" y="6198917"/>
            <a:ext cx="6400800" cy="461665"/>
          </a:xfrm>
          <a:prstGeom prst="rect">
            <a:avLst/>
          </a:prstGeom>
          <a:noFill/>
        </p:spPr>
        <p:txBody>
          <a:bodyPr wrap="square" rtlCol="0">
            <a:spAutoFit/>
          </a:bodyPr>
          <a:lstStyle/>
          <a:p>
            <a:pPr algn="ctr"/>
            <a:r>
              <a:rPr lang="en-US" sz="1200" b="0" i="0" kern="1200" dirty="0" smtClean="0">
                <a:solidFill>
                  <a:schemeClr val="tx1">
                    <a:lumMod val="50000"/>
                    <a:lumOff val="50000"/>
                  </a:schemeClr>
                </a:solidFill>
                <a:effectLst/>
                <a:latin typeface="+mn-lt"/>
                <a:ea typeface="+mn-ea"/>
                <a:cs typeface="+mn-cs"/>
              </a:rPr>
              <a:t>Department of Philosophy |</a:t>
            </a:r>
            <a:r>
              <a:rPr lang="en-US" sz="1200" b="0" i="0" kern="1200" baseline="0" dirty="0" smtClean="0">
                <a:solidFill>
                  <a:schemeClr val="tx1">
                    <a:lumMod val="50000"/>
                    <a:lumOff val="50000"/>
                  </a:schemeClr>
                </a:solidFill>
                <a:effectLst/>
                <a:latin typeface="+mn-lt"/>
                <a:ea typeface="+mn-ea"/>
                <a:cs typeface="+mn-cs"/>
              </a:rPr>
              <a:t> McMaster University</a:t>
            </a:r>
          </a:p>
          <a:p>
            <a:pPr algn="ctr"/>
            <a:r>
              <a:rPr lang="en-US" sz="1200" b="0" i="0" kern="1200" dirty="0" smtClean="0">
                <a:solidFill>
                  <a:schemeClr val="tx1">
                    <a:lumMod val="50000"/>
                    <a:lumOff val="50000"/>
                  </a:schemeClr>
                </a:solidFill>
                <a:effectLst/>
                <a:latin typeface="+mn-lt"/>
                <a:ea typeface="+mn-ea"/>
                <a:cs typeface="+mn-cs"/>
              </a:rPr>
              <a:t>1280 Main Street West  |  Hamilton, Ontario L8S 4k1 </a:t>
            </a:r>
            <a:endParaRPr lang="en-US" sz="1200" b="0" dirty="0">
              <a:solidFill>
                <a:schemeClr val="tx1">
                  <a:lumMod val="50000"/>
                  <a:lumOff val="50000"/>
                </a:scheme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73" y="167426"/>
            <a:ext cx="8663855" cy="1692000"/>
          </a:xfrm>
          <a:prstGeom prst="rect">
            <a:avLst/>
          </a:prstGeom>
        </p:spPr>
      </p:pic>
    </p:spTree>
    <p:extLst>
      <p:ext uri="{BB962C8B-B14F-4D97-AF65-F5344CB8AC3E}">
        <p14:creationId xmlns:p14="http://schemas.microsoft.com/office/powerpoint/2010/main" val="375267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96130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213489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307996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Tree>
    <p:extLst>
      <p:ext uri="{BB962C8B-B14F-4D97-AF65-F5344CB8AC3E}">
        <p14:creationId xmlns:p14="http://schemas.microsoft.com/office/powerpoint/2010/main" val="246416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5198"/>
            <a:ext cx="8229600" cy="1143000"/>
          </a:xfrm>
        </p:spPr>
        <p:txBody>
          <a:bodyPr anchor="t">
            <a:normAutofit/>
          </a:bodyPr>
          <a:lstStyle>
            <a:lvl1pPr algn="l">
              <a:defRPr sz="2800" b="0">
                <a:solidFill>
                  <a:schemeClr val="tx1">
                    <a:lumMod val="50000"/>
                    <a:lumOff val="50000"/>
                  </a:schemeClr>
                </a:solidFill>
                <a:latin typeface="Univers LT Std 57 Cn" panose="020B0506020202050204" pitchFamily="34" charset="0"/>
                <a:cs typeface="Segoe UI Light" panose="020B0502040204020203" pitchFamily="34" charset="0"/>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lvl1pPr>
              <a:defRPr sz="2400">
                <a:solidFill>
                  <a:schemeClr val="tx1">
                    <a:lumMod val="75000"/>
                    <a:lumOff val="25000"/>
                  </a:schemeClr>
                </a:solidFill>
                <a:latin typeface="Segoe UI Light" panose="020B0502040204020203" pitchFamily="34" charset="0"/>
                <a:cs typeface="Segoe UI Light" panose="020B0502040204020203" pitchFamily="34" charset="0"/>
              </a:defRPr>
            </a:lvl1pPr>
            <a:lvl2pPr>
              <a:defRPr sz="1600">
                <a:solidFill>
                  <a:schemeClr val="tx1">
                    <a:lumMod val="75000"/>
                    <a:lumOff val="25000"/>
                  </a:schemeClr>
                </a:solidFill>
                <a:latin typeface="Segoe UI Light" panose="020B0502040204020203" pitchFamily="34" charset="0"/>
                <a:cs typeface="Segoe UI Light" panose="020B0502040204020203" pitchFamily="34" charset="0"/>
              </a:defRPr>
            </a:lvl2pPr>
            <a:lvl3pPr>
              <a:defRPr sz="1600">
                <a:solidFill>
                  <a:schemeClr val="tx1">
                    <a:lumMod val="75000"/>
                    <a:lumOff val="25000"/>
                  </a:schemeClr>
                </a:solidFill>
                <a:latin typeface="Segoe UI Light" panose="020B0502040204020203" pitchFamily="34" charset="0"/>
                <a:cs typeface="Segoe UI Light" panose="020B0502040204020203" pitchFamily="34" charset="0"/>
              </a:defRPr>
            </a:lvl3pPr>
            <a:lvl4pPr>
              <a:defRPr sz="1600">
                <a:solidFill>
                  <a:schemeClr val="tx1">
                    <a:lumMod val="75000"/>
                    <a:lumOff val="25000"/>
                  </a:schemeClr>
                </a:solidFill>
                <a:latin typeface="Segoe UI Light" panose="020B0502040204020203" pitchFamily="34" charset="0"/>
                <a:cs typeface="Segoe UI Light" panose="020B0502040204020203" pitchFamily="34" charset="0"/>
              </a:defRPr>
            </a:lvl4pPr>
            <a:lvl5pPr>
              <a:defRPr sz="1600">
                <a:solidFill>
                  <a:schemeClr val="tx1">
                    <a:lumMod val="75000"/>
                    <a:lumOff val="25000"/>
                  </a:schemeClr>
                </a:solidFill>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a:off x="457200" y="6249798"/>
            <a:ext cx="8686800" cy="0"/>
          </a:xfrm>
          <a:prstGeom prst="line">
            <a:avLst/>
          </a:prstGeom>
          <a:ln w="12700">
            <a:solidFill>
              <a:srgbClr val="78324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 y="1150294"/>
            <a:ext cx="8686800" cy="0"/>
          </a:xfrm>
          <a:prstGeom prst="line">
            <a:avLst/>
          </a:prstGeom>
          <a:ln w="22225" cap="rnd">
            <a:solidFill>
              <a:srgbClr val="78324E"/>
            </a:solidFill>
          </a:ln>
          <a:effectLst/>
        </p:spPr>
        <p:style>
          <a:lnRef idx="2">
            <a:schemeClr val="accent1"/>
          </a:lnRef>
          <a:fillRef idx="0">
            <a:schemeClr val="accent1"/>
          </a:fillRef>
          <a:effectRef idx="1">
            <a:schemeClr val="accent1"/>
          </a:effectRef>
          <a:fontRef idx="minor">
            <a:schemeClr val="tx1"/>
          </a:fontRef>
        </p:style>
      </p:cxnSp>
      <p:sp>
        <p:nvSpPr>
          <p:cNvPr id="11" name="Text Box 3"/>
          <p:cNvSpPr txBox="1">
            <a:spLocks noChangeArrowheads="1"/>
          </p:cNvSpPr>
          <p:nvPr userDrawn="1"/>
        </p:nvSpPr>
        <p:spPr bwMode="auto">
          <a:xfrm>
            <a:off x="421575" y="6354751"/>
            <a:ext cx="4845132" cy="46301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78324E"/>
                </a:solidFill>
                <a:effectLst/>
                <a:latin typeface="Segoe UI Light" pitchFamily="34" charset="0"/>
                <a:cs typeface="Arial" pitchFamily="34" charset="0"/>
              </a:rPr>
              <a:t>Institute on Ethics &amp; Policy for Innovation</a:t>
            </a:r>
            <a:endParaRPr kumimoji="0" lang="en-US" altLang="en-US" sz="1400" b="0" i="0" u="none" strike="noStrike" cap="none" normalizeH="0" baseline="0" dirty="0" smtClean="0">
              <a:ln>
                <a:noFill/>
              </a:ln>
              <a:solidFill>
                <a:srgbClr val="78324E"/>
              </a:solidFill>
              <a:effectLst/>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7982" y="186699"/>
            <a:ext cx="472785" cy="791728"/>
          </a:xfrm>
          <a:prstGeom prst="rect">
            <a:avLst/>
          </a:prstGeom>
        </p:spPr>
      </p:pic>
      <p:sp>
        <p:nvSpPr>
          <p:cNvPr id="13" name="Slide Number Placeholder 5"/>
          <p:cNvSpPr>
            <a:spLocks noGrp="1"/>
          </p:cNvSpPr>
          <p:nvPr>
            <p:ph type="sldNum" sz="quarter" idx="12"/>
          </p:nvPr>
        </p:nvSpPr>
        <p:spPr>
          <a:xfrm>
            <a:off x="8324598" y="6356350"/>
            <a:ext cx="375467" cy="365125"/>
          </a:xfrm>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210904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78324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0325" y="6356350"/>
            <a:ext cx="213360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8324598" y="6356350"/>
            <a:ext cx="375467" cy="365125"/>
          </a:xfrm>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222597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09950"/>
            <a:ext cx="6400800" cy="1752600"/>
          </a:xfrm>
        </p:spPr>
        <p:txBody>
          <a:bodyPr/>
          <a:lstStyle>
            <a:lvl1pPr marL="0" indent="0" algn="ctr">
              <a:buNone/>
              <a:defRPr>
                <a:solidFill>
                  <a:schemeClr val="tx1">
                    <a:tint val="75000"/>
                  </a:schemeClr>
                </a:solidFill>
                <a:latin typeface="Segoe UI Light" panose="020B0502040204020203" pitchFamily="34" charset="0"/>
                <a:cs typeface="Segoe UI Light"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415425"/>
            <a:ext cx="7772400" cy="1470025"/>
          </a:xfrm>
        </p:spPr>
        <p:txBody>
          <a:bodyPr/>
          <a:lstStyle>
            <a:lvl1pPr>
              <a:defRPr>
                <a:solidFill>
                  <a:schemeClr val="tx1">
                    <a:lumMod val="50000"/>
                    <a:lumOff val="50000"/>
                  </a:schemeClr>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21" name="TextBox 20"/>
          <p:cNvSpPr txBox="1"/>
          <p:nvPr userDrawn="1"/>
        </p:nvSpPr>
        <p:spPr>
          <a:xfrm>
            <a:off x="1371600" y="6198917"/>
            <a:ext cx="6400800" cy="461665"/>
          </a:xfrm>
          <a:prstGeom prst="rect">
            <a:avLst/>
          </a:prstGeom>
          <a:noFill/>
        </p:spPr>
        <p:txBody>
          <a:bodyPr wrap="square" rtlCol="0">
            <a:spAutoFit/>
          </a:bodyPr>
          <a:lstStyle/>
          <a:p>
            <a:pPr algn="ctr"/>
            <a:r>
              <a:rPr lang="en-US" sz="1200" b="0" i="0" kern="1200" dirty="0" smtClean="0">
                <a:solidFill>
                  <a:schemeClr val="tx1">
                    <a:lumMod val="50000"/>
                    <a:lumOff val="50000"/>
                  </a:schemeClr>
                </a:solidFill>
                <a:effectLst/>
                <a:latin typeface="+mn-lt"/>
                <a:ea typeface="+mn-ea"/>
                <a:cs typeface="+mn-cs"/>
              </a:rPr>
              <a:t>Department of Philosophy |</a:t>
            </a:r>
            <a:r>
              <a:rPr lang="en-US" sz="1200" b="0" i="0" kern="1200" baseline="0" dirty="0" smtClean="0">
                <a:solidFill>
                  <a:schemeClr val="tx1">
                    <a:lumMod val="50000"/>
                    <a:lumOff val="50000"/>
                  </a:schemeClr>
                </a:solidFill>
                <a:effectLst/>
                <a:latin typeface="+mn-lt"/>
                <a:ea typeface="+mn-ea"/>
                <a:cs typeface="+mn-cs"/>
              </a:rPr>
              <a:t> McMaster University</a:t>
            </a:r>
          </a:p>
          <a:p>
            <a:pPr algn="ctr"/>
            <a:r>
              <a:rPr lang="en-US" sz="1200" b="0" i="0" kern="1200" dirty="0" smtClean="0">
                <a:solidFill>
                  <a:schemeClr val="tx1">
                    <a:lumMod val="50000"/>
                    <a:lumOff val="50000"/>
                  </a:schemeClr>
                </a:solidFill>
                <a:effectLst/>
                <a:latin typeface="+mn-lt"/>
                <a:ea typeface="+mn-ea"/>
                <a:cs typeface="+mn-cs"/>
              </a:rPr>
              <a:t>1280 Main Street West  |  Hamilton, Ontario L8S 4k1</a:t>
            </a:r>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427588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663966" y="6356350"/>
            <a:ext cx="2133600" cy="365125"/>
          </a:xfrm>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64889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5663966" y="6356350"/>
            <a:ext cx="2133600" cy="365125"/>
          </a:xfrm>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297491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647188" y="6356350"/>
            <a:ext cx="2133600" cy="365125"/>
          </a:xfrm>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361888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47188" y="6356350"/>
            <a:ext cx="2133600" cy="365125"/>
          </a:xfrm>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313182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630410" y="6356350"/>
            <a:ext cx="2133600" cy="365125"/>
          </a:xfrm>
        </p:spPr>
        <p:txBody>
          <a:bodyPr/>
          <a:lstStyle/>
          <a:p>
            <a:fld id="{CA732CEA-F68B-334E-9FFB-4DFC1A67FBC7}" type="slidenum">
              <a:rPr lang="en-US" smtClean="0"/>
              <a:t>‹#›</a:t>
            </a:fld>
            <a:endParaRPr lang="en-US"/>
          </a:p>
        </p:txBody>
      </p:sp>
    </p:spTree>
    <p:extLst>
      <p:ext uri="{BB962C8B-B14F-4D97-AF65-F5344CB8AC3E}">
        <p14:creationId xmlns:p14="http://schemas.microsoft.com/office/powerpoint/2010/main" val="228333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32CEA-F68B-334E-9FFB-4DFC1A67FBC7}" type="slidenum">
              <a:rPr lang="en-US" smtClean="0"/>
              <a:t>‹#›</a:t>
            </a:fld>
            <a:endParaRPr lang="en-US"/>
          </a:p>
        </p:txBody>
      </p:sp>
    </p:spTree>
    <p:extLst>
      <p:ext uri="{BB962C8B-B14F-4D97-AF65-F5344CB8AC3E}">
        <p14:creationId xmlns:p14="http://schemas.microsoft.com/office/powerpoint/2010/main" val="174631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t>INTO THE UNKNOWN: A Study of Media Portrayal of Gene Drive Technology</a:t>
            </a:r>
            <a:br>
              <a:rPr lang="en-US" sz="3200" b="1" dirty="0" smtClean="0"/>
            </a:br>
            <a:endParaRPr lang="en-US" sz="3200" b="1" dirty="0"/>
          </a:p>
        </p:txBody>
      </p:sp>
      <p:sp>
        <p:nvSpPr>
          <p:cNvPr id="3" name="Subtitle 2"/>
          <p:cNvSpPr>
            <a:spLocks noGrp="1"/>
          </p:cNvSpPr>
          <p:nvPr>
            <p:ph type="subTitle" idx="1"/>
          </p:nvPr>
        </p:nvSpPr>
        <p:spPr/>
        <p:txBody>
          <a:bodyPr>
            <a:normAutofit/>
          </a:bodyPr>
          <a:lstStyle/>
          <a:p>
            <a:r>
              <a:rPr lang="en-US" sz="2000" dirty="0" smtClean="0"/>
              <a:t>Kalina Kamenova, PhD</a:t>
            </a:r>
          </a:p>
          <a:p>
            <a:endParaRPr lang="en-US" sz="1800" dirty="0" smtClean="0"/>
          </a:p>
          <a:p>
            <a:r>
              <a:rPr lang="en-US" sz="2000" b="1" dirty="0" smtClean="0"/>
              <a:t>Talking About Gene Drive: Communications Workshop</a:t>
            </a:r>
          </a:p>
          <a:p>
            <a:r>
              <a:rPr lang="en-US" sz="2000" dirty="0" smtClean="0"/>
              <a:t>Baltimore, November 4, 2017</a:t>
            </a:r>
          </a:p>
        </p:txBody>
      </p:sp>
    </p:spTree>
    <p:extLst>
      <p:ext uri="{BB962C8B-B14F-4D97-AF65-F5344CB8AC3E}">
        <p14:creationId xmlns:p14="http://schemas.microsoft.com/office/powerpoint/2010/main" val="590800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Potential Applications of </a:t>
            </a:r>
            <a:r>
              <a:rPr lang="en-CA" dirty="0"/>
              <a:t>G</a:t>
            </a:r>
            <a:r>
              <a:rPr lang="en-CA" dirty="0" smtClean="0"/>
              <a:t>ene Drive Technology</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10</a:t>
            </a:fld>
            <a:endParaRPr lang="en-US"/>
          </a:p>
        </p:txBody>
      </p:sp>
      <p:graphicFrame>
        <p:nvGraphicFramePr>
          <p:cNvPr id="9" name="Content Placeholder 15"/>
          <p:cNvGraphicFramePr>
            <a:graphicFrameLocks noGrp="1"/>
          </p:cNvGraphicFramePr>
          <p:nvPr>
            <p:ph idx="1"/>
            <p:extLst>
              <p:ext uri="{D42A27DB-BD31-4B8C-83A1-F6EECF244321}">
                <p14:modId xmlns:p14="http://schemas.microsoft.com/office/powerpoint/2010/main" val="1602762861"/>
              </p:ext>
            </p:extLst>
          </p:nvPr>
        </p:nvGraphicFramePr>
        <p:xfrm>
          <a:off x="457200" y="1600200"/>
          <a:ext cx="793686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217160" y="2748280"/>
            <a:ext cx="3769360" cy="3416320"/>
          </a:xfrm>
          <a:prstGeom prst="rect">
            <a:avLst/>
          </a:prstGeom>
          <a:solidFill>
            <a:schemeClr val="accent2">
              <a:lumMod val="20000"/>
              <a:lumOff val="80000"/>
            </a:schemeClr>
          </a:solidFill>
          <a:ln>
            <a:solidFill>
              <a:srgbClr val="78003C"/>
            </a:solidFill>
          </a:ln>
        </p:spPr>
        <p:txBody>
          <a:bodyPr wrap="square" rtlCol="0">
            <a:spAutoFit/>
          </a:bodyPr>
          <a:lstStyle/>
          <a:p>
            <a:pPr marL="285750" indent="-285750">
              <a:buFont typeface="Wingdings" panose="05000000000000000000" pitchFamily="2" charset="2"/>
              <a:buChar char="Ø"/>
            </a:pPr>
            <a:r>
              <a:rPr lang="en-CA" dirty="0" smtClean="0"/>
              <a:t>For bioterrorism</a:t>
            </a:r>
          </a:p>
          <a:p>
            <a:pPr marL="285750" indent="-285750">
              <a:buFont typeface="Wingdings" panose="05000000000000000000" pitchFamily="2" charset="2"/>
              <a:buChar char="Ø"/>
            </a:pPr>
            <a:r>
              <a:rPr lang="en-CA" dirty="0" smtClean="0"/>
              <a:t>To engineer algae as a source of biofuel</a:t>
            </a:r>
          </a:p>
          <a:p>
            <a:pPr marL="285750" indent="-285750">
              <a:buFont typeface="Wingdings" panose="05000000000000000000" pitchFamily="2" charset="2"/>
              <a:buChar char="Ø"/>
            </a:pPr>
            <a:r>
              <a:rPr lang="en-CA" dirty="0" smtClean="0"/>
              <a:t>To help cope with climate change</a:t>
            </a:r>
          </a:p>
          <a:p>
            <a:pPr marL="285750" indent="-285750">
              <a:buFont typeface="Wingdings" panose="05000000000000000000" pitchFamily="2" charset="2"/>
              <a:buChar char="Ø"/>
            </a:pPr>
            <a:r>
              <a:rPr lang="en-CA" dirty="0" smtClean="0"/>
              <a:t>In farming and food industry </a:t>
            </a:r>
          </a:p>
          <a:p>
            <a:pPr marL="285750" indent="-285750">
              <a:buFont typeface="Wingdings" panose="05000000000000000000" pitchFamily="2" charset="2"/>
              <a:buChar char="Ø"/>
            </a:pPr>
            <a:r>
              <a:rPr lang="en-CA" dirty="0" smtClean="0"/>
              <a:t>To develop genetically engineered bacteria to eat oil spills</a:t>
            </a:r>
          </a:p>
          <a:p>
            <a:pPr marL="285750" indent="-285750">
              <a:buFont typeface="Wingdings" panose="05000000000000000000" pitchFamily="2" charset="2"/>
              <a:buChar char="Ø"/>
            </a:pPr>
            <a:r>
              <a:rPr lang="en-CA" dirty="0" smtClean="0"/>
              <a:t>To bring back extinct species </a:t>
            </a:r>
          </a:p>
          <a:p>
            <a:pPr marL="285750" indent="-285750">
              <a:buFont typeface="Wingdings" panose="05000000000000000000" pitchFamily="2" charset="2"/>
              <a:buChar char="Ø"/>
            </a:pPr>
            <a:r>
              <a:rPr lang="en-CA" dirty="0" smtClean="0"/>
              <a:t>To target human cells that carry mutated genes (e.g., cancer cells and HIV)</a:t>
            </a:r>
          </a:p>
          <a:p>
            <a:pPr marL="285750" indent="-285750">
              <a:buFont typeface="Wingdings" panose="05000000000000000000" pitchFamily="2" charset="2"/>
              <a:buChar char="Ø"/>
            </a:pPr>
            <a:r>
              <a:rPr lang="en-CA" dirty="0" smtClean="0"/>
              <a:t>To fight human diseases</a:t>
            </a:r>
            <a:endParaRPr lang="en-CA" dirty="0"/>
          </a:p>
        </p:txBody>
      </p:sp>
    </p:spTree>
    <p:extLst>
      <p:ext uri="{BB962C8B-B14F-4D97-AF65-F5344CB8AC3E}">
        <p14:creationId xmlns:p14="http://schemas.microsoft.com/office/powerpoint/2010/main" val="32502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Perceptions of Risks</a:t>
            </a:r>
            <a:endParaRPr lang="en-CA"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7223" y="1341321"/>
            <a:ext cx="5749554" cy="4684399"/>
          </a:xfr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CA732CEA-F68B-334E-9FFB-4DFC1A67FBC7}" type="slidenum">
              <a:rPr lang="en-US" smtClean="0"/>
              <a:t>11</a:t>
            </a:fld>
            <a:endParaRPr lang="en-US"/>
          </a:p>
        </p:txBody>
      </p:sp>
    </p:spTree>
    <p:extLst>
      <p:ext uri="{BB962C8B-B14F-4D97-AF65-F5344CB8AC3E}">
        <p14:creationId xmlns:p14="http://schemas.microsoft.com/office/powerpoint/2010/main" val="1154071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Was </a:t>
            </a:r>
            <a:r>
              <a:rPr lang="en-CA" dirty="0"/>
              <a:t>C</a:t>
            </a:r>
            <a:r>
              <a:rPr lang="en-CA" dirty="0" smtClean="0"/>
              <a:t>ited</a:t>
            </a:r>
            <a:endParaRPr lang="en-CA" dirty="0"/>
          </a:p>
        </p:txBody>
      </p:sp>
      <p:sp>
        <p:nvSpPr>
          <p:cNvPr id="3" name="Content Placeholder 2"/>
          <p:cNvSpPr>
            <a:spLocks noGrp="1"/>
          </p:cNvSpPr>
          <p:nvPr>
            <p:ph idx="1"/>
          </p:nvPr>
        </p:nvSpPr>
        <p:spPr/>
        <p:txBody>
          <a:bodyPr/>
          <a:lstStyle/>
          <a:p>
            <a:pPr marL="0" indent="0">
              <a:buNone/>
            </a:pPr>
            <a:r>
              <a:rPr lang="en-CA" b="1" dirty="0"/>
              <a:t>51% </a:t>
            </a:r>
            <a:r>
              <a:rPr lang="en-CA" b="1" dirty="0" smtClean="0"/>
              <a:t>of the articles cited </a:t>
            </a:r>
            <a:r>
              <a:rPr lang="en-CA" b="1" dirty="0"/>
              <a:t>experts on the high level of risks:</a:t>
            </a:r>
          </a:p>
          <a:p>
            <a:endParaRPr lang="en-CA" sz="1100" b="1" dirty="0"/>
          </a:p>
          <a:p>
            <a:pPr>
              <a:buFont typeface="Wingdings" panose="05000000000000000000" pitchFamily="2" charset="2"/>
              <a:buChar char="Ø"/>
            </a:pPr>
            <a:r>
              <a:rPr lang="en-CA" dirty="0"/>
              <a:t>28% scientists</a:t>
            </a:r>
          </a:p>
          <a:p>
            <a:pPr>
              <a:buFont typeface="Wingdings" panose="05000000000000000000" pitchFamily="2" charset="2"/>
              <a:buChar char="Ø"/>
            </a:pPr>
            <a:r>
              <a:rPr lang="en-CA" dirty="0"/>
              <a:t>7% environmental and genetic watchdog organizations</a:t>
            </a:r>
          </a:p>
          <a:p>
            <a:pPr>
              <a:buFont typeface="Wingdings" panose="05000000000000000000" pitchFamily="2" charset="2"/>
              <a:buChar char="Ø"/>
            </a:pPr>
            <a:r>
              <a:rPr lang="en-CA" dirty="0"/>
              <a:t>6% policy and ethics experts </a:t>
            </a:r>
          </a:p>
          <a:p>
            <a:pPr>
              <a:buFont typeface="Wingdings" panose="05000000000000000000" pitchFamily="2" charset="2"/>
              <a:buChar char="Ø"/>
            </a:pPr>
            <a:r>
              <a:rPr lang="en-CA" dirty="0"/>
              <a:t>3% government representatives </a:t>
            </a:r>
          </a:p>
          <a:p>
            <a:pPr>
              <a:buFont typeface="Wingdings" panose="05000000000000000000" pitchFamily="2" charset="2"/>
              <a:buChar char="Ø"/>
            </a:pPr>
            <a:r>
              <a:rPr lang="en-CA" dirty="0"/>
              <a:t>3% journalists </a:t>
            </a:r>
          </a:p>
          <a:p>
            <a:pPr>
              <a:buFont typeface="Wingdings" panose="05000000000000000000" pitchFamily="2" charset="2"/>
              <a:buChar char="Ø"/>
            </a:pPr>
            <a:r>
              <a:rPr lang="en-CA" dirty="0"/>
              <a:t>1% industry representatives</a:t>
            </a:r>
          </a:p>
          <a:p>
            <a:pPr>
              <a:buFont typeface="Wingdings" panose="05000000000000000000" pitchFamily="2" charset="2"/>
              <a:buChar char="Ø"/>
            </a:pPr>
            <a:r>
              <a:rPr lang="en-CA" dirty="0"/>
              <a:t>1% philanthropists </a:t>
            </a:r>
          </a:p>
          <a:p>
            <a:pPr>
              <a:buFont typeface="Wingdings" panose="05000000000000000000" pitchFamily="2" charset="2"/>
              <a:buChar char="Ø"/>
            </a:pPr>
            <a:r>
              <a:rPr lang="en-CA" dirty="0"/>
              <a:t>1% others</a:t>
            </a:r>
            <a:endParaRPr lang="en-CA" b="1" dirty="0"/>
          </a:p>
          <a:p>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12</a:t>
            </a:fld>
            <a:endParaRPr lang="en-US"/>
          </a:p>
        </p:txBody>
      </p:sp>
    </p:spTree>
    <p:extLst>
      <p:ext uri="{BB962C8B-B14F-4D97-AF65-F5344CB8AC3E}">
        <p14:creationId xmlns:p14="http://schemas.microsoft.com/office/powerpoint/2010/main" val="35607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C00000"/>
                                      </p:to>
                                    </p:animClr>
                                    <p:animClr clrSpc="rgb" dir="cw">
                                      <p:cBhvr>
                                        <p:cTn id="7" dur="500" fill="hold"/>
                                        <p:tgtEl>
                                          <p:spTgt spid="3">
                                            <p:txEl>
                                              <p:pRg st="2" end="2"/>
                                            </p:txEl>
                                          </p:spTgt>
                                        </p:tgtEl>
                                        <p:attrNameLst>
                                          <p:attrName>fillcolor</p:attrName>
                                        </p:attrNameLst>
                                      </p:cBhvr>
                                      <p:to>
                                        <a:srgbClr val="C00000"/>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Readiness of the technology</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13</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320" y="1293007"/>
            <a:ext cx="6060440" cy="485282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586316" y="4013483"/>
            <a:ext cx="6926015" cy="923330"/>
          </a:xfrm>
          <a:prstGeom prst="rect">
            <a:avLst/>
          </a:prstGeom>
          <a:solidFill>
            <a:schemeClr val="accent2">
              <a:lumMod val="20000"/>
              <a:lumOff val="80000"/>
            </a:schemeClr>
          </a:solidFill>
          <a:ln>
            <a:solidFill>
              <a:srgbClr val="7A003C"/>
            </a:solidFill>
          </a:ln>
        </p:spPr>
        <p:txBody>
          <a:bodyPr wrap="square" rtlCol="0">
            <a:spAutoFit/>
          </a:bodyPr>
          <a:lstStyle/>
          <a:p>
            <a:pPr marL="342900" indent="-342900">
              <a:buFont typeface="Wingdings" panose="05000000000000000000" pitchFamily="2" charset="2"/>
              <a:buChar char="Ø"/>
            </a:pPr>
            <a:r>
              <a:rPr lang="en-CA" b="1" dirty="0"/>
              <a:t>G</a:t>
            </a:r>
            <a:r>
              <a:rPr lang="en-CA" b="1" dirty="0" smtClean="0"/>
              <a:t>ene drives were portrayed </a:t>
            </a:r>
            <a:r>
              <a:rPr lang="en-CA" b="1" dirty="0"/>
              <a:t>as a technology that is still in </a:t>
            </a:r>
            <a:r>
              <a:rPr lang="en-CA" b="1" dirty="0" smtClean="0"/>
              <a:t>an experimental phase, not safe, </a:t>
            </a:r>
            <a:r>
              <a:rPr lang="en-CA" b="1" dirty="0"/>
              <a:t>and </a:t>
            </a:r>
            <a:r>
              <a:rPr lang="en-CA" b="1" dirty="0" smtClean="0"/>
              <a:t>not </a:t>
            </a:r>
            <a:r>
              <a:rPr lang="en-CA" b="1" dirty="0"/>
              <a:t>ready for deployment in field trials</a:t>
            </a:r>
          </a:p>
        </p:txBody>
      </p:sp>
    </p:spTree>
    <p:extLst>
      <p:ext uri="{BB962C8B-B14F-4D97-AF65-F5344CB8AC3E}">
        <p14:creationId xmlns:p14="http://schemas.microsoft.com/office/powerpoint/2010/main" val="32669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Themes in News Coverage</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14</a:t>
            </a:fld>
            <a:endParaRPr lang="en-US"/>
          </a:p>
        </p:txBody>
      </p:sp>
      <p:graphicFrame>
        <p:nvGraphicFramePr>
          <p:cNvPr id="6" name="Chart 5"/>
          <p:cNvGraphicFramePr/>
          <p:nvPr>
            <p:extLst>
              <p:ext uri="{D42A27DB-BD31-4B8C-83A1-F6EECF244321}">
                <p14:modId xmlns:p14="http://schemas.microsoft.com/office/powerpoint/2010/main" val="348415886"/>
              </p:ext>
            </p:extLst>
          </p:nvPr>
        </p:nvGraphicFramePr>
        <p:xfrm>
          <a:off x="457200" y="1285240"/>
          <a:ext cx="7867398" cy="482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65480" y="5391746"/>
            <a:ext cx="3352800" cy="738664"/>
          </a:xfrm>
          <a:prstGeom prst="rect">
            <a:avLst/>
          </a:prstGeom>
        </p:spPr>
        <p:txBody>
          <a:bodyPr wrap="square">
            <a:spAutoFit/>
          </a:bodyPr>
          <a:lstStyle/>
          <a:p>
            <a:r>
              <a:rPr lang="en-CA" sz="1400" dirty="0" smtClean="0"/>
              <a:t>(e.g., new discoveries in science, the </a:t>
            </a:r>
            <a:r>
              <a:rPr lang="en-CA" sz="1400" dirty="0"/>
              <a:t>Zika </a:t>
            </a:r>
            <a:r>
              <a:rPr lang="en-CA" sz="1400" dirty="0" smtClean="0"/>
              <a:t>crisis, UK </a:t>
            </a:r>
            <a:r>
              <a:rPr lang="en-CA" sz="1400" dirty="0"/>
              <a:t>company </a:t>
            </a:r>
            <a:r>
              <a:rPr lang="en-CA" sz="1400" dirty="0" smtClean="0"/>
              <a:t>Oxitec, regulation of GM mosquitoes, and miscellaneous topics)</a:t>
            </a:r>
            <a:endParaRPr lang="en-CA" sz="1400" dirty="0"/>
          </a:p>
        </p:txBody>
      </p:sp>
    </p:spTree>
    <p:extLst>
      <p:ext uri="{BB962C8B-B14F-4D97-AF65-F5344CB8AC3E}">
        <p14:creationId xmlns:p14="http://schemas.microsoft.com/office/powerpoint/2010/main" val="2579852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Objections</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15</a:t>
            </a:fld>
            <a:endParaRPr lang="en-US"/>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CA" dirty="0"/>
              <a:t>Environmental release of gene-drive modified organisms could lead to unanticipated public health and environmental harms (28</a:t>
            </a:r>
            <a:r>
              <a:rPr lang="en-CA" dirty="0" smtClean="0"/>
              <a:t>%)</a:t>
            </a:r>
          </a:p>
          <a:p>
            <a:pPr>
              <a:buFont typeface="Wingdings" panose="05000000000000000000" pitchFamily="2" charset="2"/>
              <a:buChar char="Ø"/>
            </a:pPr>
            <a:endParaRPr lang="en-CA" dirty="0"/>
          </a:p>
          <a:p>
            <a:pPr>
              <a:buFont typeface="Wingdings" panose="05000000000000000000" pitchFamily="2" charset="2"/>
              <a:buChar char="Ø"/>
            </a:pPr>
            <a:r>
              <a:rPr lang="en-CA" dirty="0"/>
              <a:t>Deployment of gene drives is unethical because nature has intrinsic value and it is immoral to undermine the balance of the natural world (18</a:t>
            </a:r>
            <a:r>
              <a:rPr lang="en-CA" dirty="0" smtClean="0"/>
              <a:t>%)</a:t>
            </a:r>
          </a:p>
          <a:p>
            <a:pPr>
              <a:buFont typeface="Wingdings" panose="05000000000000000000" pitchFamily="2" charset="2"/>
              <a:buChar char="Ø"/>
            </a:pPr>
            <a:endParaRPr lang="en-CA" dirty="0"/>
          </a:p>
          <a:p>
            <a:pPr>
              <a:buFont typeface="Wingdings" panose="05000000000000000000" pitchFamily="2" charset="2"/>
              <a:buChar char="Ø"/>
            </a:pPr>
            <a:r>
              <a:rPr lang="en-CA" dirty="0" smtClean="0"/>
              <a:t>“Sanctity </a:t>
            </a:r>
            <a:r>
              <a:rPr lang="en-CA" dirty="0"/>
              <a:t>of life” and “playing god” arguments (17%) </a:t>
            </a:r>
            <a:endParaRPr lang="en-CA" dirty="0" smtClean="0"/>
          </a:p>
          <a:p>
            <a:pPr marL="0" indent="0">
              <a:buNone/>
            </a:pPr>
            <a:endParaRPr lang="en-CA" dirty="0" smtClean="0"/>
          </a:p>
          <a:p>
            <a:pPr>
              <a:buFont typeface="Wingdings" panose="05000000000000000000" pitchFamily="2" charset="2"/>
              <a:buChar char="Ø"/>
            </a:pPr>
            <a:r>
              <a:rPr lang="en-CA" dirty="0" smtClean="0"/>
              <a:t>Objections </a:t>
            </a:r>
            <a:r>
              <a:rPr lang="en-CA" dirty="0"/>
              <a:t>based on “slippery slope” </a:t>
            </a:r>
            <a:r>
              <a:rPr lang="en-CA" dirty="0" smtClean="0"/>
              <a:t>(</a:t>
            </a:r>
            <a:r>
              <a:rPr lang="en-CA" dirty="0"/>
              <a:t>3%)</a:t>
            </a:r>
          </a:p>
          <a:p>
            <a:pPr>
              <a:buFont typeface="Wingdings" panose="05000000000000000000" pitchFamily="2" charset="2"/>
              <a:buChar char="Ø"/>
            </a:pPr>
            <a:endParaRPr lang="en-CA" dirty="0"/>
          </a:p>
        </p:txBody>
      </p:sp>
    </p:spTree>
    <p:extLst>
      <p:ext uri="{BB962C8B-B14F-4D97-AF65-F5344CB8AC3E}">
        <p14:creationId xmlns:p14="http://schemas.microsoft.com/office/powerpoint/2010/main" val="44158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Policy and practical considerations</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16</a:t>
            </a:fld>
            <a:endParaRPr lang="en-US"/>
          </a:p>
        </p:txBody>
      </p:sp>
      <p:graphicFrame>
        <p:nvGraphicFramePr>
          <p:cNvPr id="5" name="Content Placeholder 15"/>
          <p:cNvGraphicFramePr>
            <a:graphicFrameLocks noGrp="1"/>
          </p:cNvGraphicFramePr>
          <p:nvPr>
            <p:ph idx="1"/>
            <p:extLst>
              <p:ext uri="{D42A27DB-BD31-4B8C-83A1-F6EECF244321}">
                <p14:modId xmlns:p14="http://schemas.microsoft.com/office/powerpoint/2010/main" val="41463681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357120" y="2568594"/>
            <a:ext cx="6598920" cy="3970318"/>
          </a:xfrm>
          <a:prstGeom prst="rect">
            <a:avLst/>
          </a:prstGeom>
          <a:solidFill>
            <a:schemeClr val="accent2">
              <a:lumMod val="20000"/>
              <a:lumOff val="80000"/>
            </a:schemeClr>
          </a:solidFill>
          <a:ln>
            <a:solidFill>
              <a:srgbClr val="78003C"/>
            </a:solidFill>
          </a:ln>
        </p:spPr>
        <p:txBody>
          <a:bodyPr wrap="square">
            <a:spAutoFit/>
          </a:bodyPr>
          <a:lstStyle/>
          <a:p>
            <a:pPr marL="285750" indent="-285750">
              <a:buFont typeface="Wingdings" panose="05000000000000000000" pitchFamily="2" charset="2"/>
              <a:buChar char="Ø"/>
            </a:pPr>
            <a:r>
              <a:rPr lang="en-CA" dirty="0" smtClean="0"/>
              <a:t>the </a:t>
            </a:r>
            <a:r>
              <a:rPr lang="en-CA" dirty="0"/>
              <a:t>need for international safeguards to ensure biosafety in </a:t>
            </a:r>
            <a:r>
              <a:rPr lang="en-CA" dirty="0" smtClean="0"/>
              <a:t>labs</a:t>
            </a:r>
          </a:p>
          <a:p>
            <a:pPr marL="285750" indent="-285750">
              <a:buFont typeface="Wingdings" panose="05000000000000000000" pitchFamily="2" charset="2"/>
              <a:buChar char="Ø"/>
            </a:pPr>
            <a:r>
              <a:rPr lang="en-CA" dirty="0" smtClean="0"/>
              <a:t>greater </a:t>
            </a:r>
            <a:r>
              <a:rPr lang="en-CA" dirty="0"/>
              <a:t>transparency and more funding for research on potential </a:t>
            </a:r>
            <a:r>
              <a:rPr lang="en-CA" dirty="0" smtClean="0"/>
              <a:t>risks</a:t>
            </a:r>
          </a:p>
          <a:p>
            <a:pPr marL="285750" indent="-285750">
              <a:buFont typeface="Wingdings" panose="05000000000000000000" pitchFamily="2" charset="2"/>
              <a:buChar char="Ø"/>
            </a:pPr>
            <a:r>
              <a:rPr lang="en-CA" dirty="0" smtClean="0"/>
              <a:t>concerns </a:t>
            </a:r>
            <a:r>
              <a:rPr lang="en-CA" dirty="0"/>
              <a:t>about commercial pressures to deregulate gene-editing </a:t>
            </a:r>
            <a:r>
              <a:rPr lang="en-CA" dirty="0" smtClean="0"/>
              <a:t>techniques</a:t>
            </a:r>
          </a:p>
          <a:p>
            <a:pPr marL="285750" indent="-285750">
              <a:buFont typeface="Wingdings" panose="05000000000000000000" pitchFamily="2" charset="2"/>
              <a:buChar char="Ø"/>
            </a:pPr>
            <a:r>
              <a:rPr lang="en-CA" dirty="0" smtClean="0"/>
              <a:t>that </a:t>
            </a:r>
            <a:r>
              <a:rPr lang="en-CA" dirty="0"/>
              <a:t>effects on the specific species and their ecosystems need to be carefully examined and </a:t>
            </a:r>
            <a:r>
              <a:rPr lang="en-CA" dirty="0" smtClean="0"/>
              <a:t>monitored</a:t>
            </a:r>
          </a:p>
          <a:p>
            <a:pPr marL="285750" indent="-285750">
              <a:buFont typeface="Wingdings" panose="05000000000000000000" pitchFamily="2" charset="2"/>
              <a:buChar char="Ø"/>
            </a:pPr>
            <a:r>
              <a:rPr lang="en-CA" dirty="0" smtClean="0"/>
              <a:t>that </a:t>
            </a:r>
            <a:r>
              <a:rPr lang="en-CA" dirty="0"/>
              <a:t>instructions for making gene drives should be </a:t>
            </a:r>
            <a:r>
              <a:rPr lang="en-CA" dirty="0" smtClean="0"/>
              <a:t>classified</a:t>
            </a:r>
          </a:p>
          <a:p>
            <a:pPr marL="285750" indent="-285750">
              <a:buFont typeface="Wingdings" panose="05000000000000000000" pitchFamily="2" charset="2"/>
              <a:buChar char="Ø"/>
            </a:pPr>
            <a:r>
              <a:rPr lang="en-CA" dirty="0" smtClean="0"/>
              <a:t>that </a:t>
            </a:r>
            <a:r>
              <a:rPr lang="en-CA" dirty="0"/>
              <a:t>a broader moral consensus on genetic modification is needed before implementing gene drive technology</a:t>
            </a:r>
            <a:r>
              <a:rPr lang="en-CA" dirty="0" smtClean="0"/>
              <a:t>;</a:t>
            </a:r>
          </a:p>
          <a:p>
            <a:pPr marL="285750" indent="-285750">
              <a:buFont typeface="Wingdings" panose="05000000000000000000" pitchFamily="2" charset="2"/>
              <a:buChar char="Ø"/>
            </a:pPr>
            <a:r>
              <a:rPr lang="en-CA" dirty="0" smtClean="0"/>
              <a:t>that </a:t>
            </a:r>
            <a:r>
              <a:rPr lang="en-CA" dirty="0"/>
              <a:t>media have consistently failed to educate the public about the risks of genetic </a:t>
            </a:r>
            <a:r>
              <a:rPr lang="en-CA" dirty="0" smtClean="0"/>
              <a:t>technologies</a:t>
            </a:r>
          </a:p>
          <a:p>
            <a:pPr marL="285750" indent="-285750">
              <a:buFont typeface="Wingdings" panose="05000000000000000000" pitchFamily="2" charset="2"/>
              <a:buChar char="Ø"/>
            </a:pPr>
            <a:r>
              <a:rPr lang="en-CA" dirty="0"/>
              <a:t>t</a:t>
            </a:r>
            <a:r>
              <a:rPr lang="en-CA" dirty="0" smtClean="0"/>
              <a:t>he </a:t>
            </a:r>
            <a:r>
              <a:rPr lang="en-CA" dirty="0"/>
              <a:t>need to build long-term relationships with scientists in low and middle income countries</a:t>
            </a:r>
          </a:p>
        </p:txBody>
      </p:sp>
    </p:spTree>
    <p:extLst>
      <p:ext uri="{BB962C8B-B14F-4D97-AF65-F5344CB8AC3E}">
        <p14:creationId xmlns:p14="http://schemas.microsoft.com/office/powerpoint/2010/main" val="8842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Benefits</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17</a:t>
            </a:fld>
            <a:endParaRPr lang="en-US"/>
          </a:p>
        </p:txBody>
      </p:sp>
      <p:graphicFrame>
        <p:nvGraphicFramePr>
          <p:cNvPr id="5" name="Content Placeholder 15"/>
          <p:cNvGraphicFramePr>
            <a:graphicFrameLocks noGrp="1"/>
          </p:cNvGraphicFramePr>
          <p:nvPr>
            <p:ph idx="1"/>
            <p:extLst>
              <p:ext uri="{D42A27DB-BD31-4B8C-83A1-F6EECF244321}">
                <p14:modId xmlns:p14="http://schemas.microsoft.com/office/powerpoint/2010/main" val="282327896"/>
              </p:ext>
            </p:extLst>
          </p:nvPr>
        </p:nvGraphicFramePr>
        <p:xfrm>
          <a:off x="457200" y="1450903"/>
          <a:ext cx="7909560" cy="4345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59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Risks</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2091551"/>
              </p:ext>
            </p:extLst>
          </p:nvPr>
        </p:nvGraphicFramePr>
        <p:xfrm>
          <a:off x="457200" y="1600200"/>
          <a:ext cx="8194040" cy="425703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275080" y="3105835"/>
            <a:ext cx="7223760" cy="1015663"/>
          </a:xfrm>
          <a:prstGeom prst="rect">
            <a:avLst/>
          </a:prstGeom>
          <a:solidFill>
            <a:schemeClr val="accent2">
              <a:lumMod val="20000"/>
              <a:lumOff val="80000"/>
            </a:schemeClr>
          </a:solidFill>
          <a:ln>
            <a:solidFill>
              <a:srgbClr val="78324E"/>
            </a:solidFill>
          </a:ln>
        </p:spPr>
        <p:txBody>
          <a:bodyPr wrap="square">
            <a:spAutoFit/>
          </a:bodyPr>
          <a:lstStyle/>
          <a:p>
            <a:pPr marL="342900" indent="-342900">
              <a:buFont typeface="Wingdings" panose="05000000000000000000" pitchFamily="2" charset="2"/>
              <a:buChar char="Ø"/>
            </a:pPr>
            <a:r>
              <a:rPr lang="en-CA" sz="2000" b="1" dirty="0" smtClean="0"/>
              <a:t>Favorable portrayal of potential use of gene drives for public health interventions, with a </a:t>
            </a:r>
            <a:r>
              <a:rPr lang="en-CA" sz="2000" b="1" dirty="0"/>
              <a:t>greater emphasis on </a:t>
            </a:r>
            <a:r>
              <a:rPr lang="en-CA" sz="2000" b="1" dirty="0" smtClean="0"/>
              <a:t>health </a:t>
            </a:r>
            <a:r>
              <a:rPr lang="en-CA" sz="2000" b="1" dirty="0"/>
              <a:t>benefits (90%) vs risks (31%)</a:t>
            </a:r>
          </a:p>
        </p:txBody>
      </p:sp>
    </p:spTree>
    <p:extLst>
      <p:ext uri="{BB962C8B-B14F-4D97-AF65-F5344CB8AC3E}">
        <p14:creationId xmlns:p14="http://schemas.microsoft.com/office/powerpoint/2010/main" val="320751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Environmental Benefits</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19</a:t>
            </a:fld>
            <a:endParaRPr lang="en-US"/>
          </a:p>
        </p:txBody>
      </p:sp>
      <p:graphicFrame>
        <p:nvGraphicFramePr>
          <p:cNvPr id="5" name="Content Placeholder 15"/>
          <p:cNvGraphicFramePr>
            <a:graphicFrameLocks noGrp="1"/>
          </p:cNvGraphicFramePr>
          <p:nvPr>
            <p:ph idx="1"/>
            <p:extLst>
              <p:ext uri="{D42A27DB-BD31-4B8C-83A1-F6EECF244321}">
                <p14:modId xmlns:p14="http://schemas.microsoft.com/office/powerpoint/2010/main" val="1315629269"/>
              </p:ext>
            </p:extLst>
          </p:nvPr>
        </p:nvGraphicFramePr>
        <p:xfrm>
          <a:off x="502920" y="1427481"/>
          <a:ext cx="8096716" cy="47255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55320" y="4678680"/>
            <a:ext cx="4023360" cy="1384995"/>
          </a:xfrm>
          <a:prstGeom prst="rect">
            <a:avLst/>
          </a:prstGeom>
          <a:noFill/>
        </p:spPr>
        <p:txBody>
          <a:bodyPr wrap="square" rtlCol="0">
            <a:spAutoFit/>
          </a:bodyPr>
          <a:lstStyle/>
          <a:p>
            <a:r>
              <a:rPr lang="en-CA" sz="1400" dirty="0" smtClean="0"/>
              <a:t>(e.g., eliminating </a:t>
            </a:r>
            <a:r>
              <a:rPr lang="en-CA" sz="1400" dirty="0"/>
              <a:t>the use of insecticides, reversing negative impacts from past human activities on ecosystems, genetically engineered bacteria to eat oil spills, developing new ways to interact with </a:t>
            </a:r>
            <a:r>
              <a:rPr lang="en-CA" sz="1400" dirty="0" smtClean="0"/>
              <a:t>nature, </a:t>
            </a:r>
            <a:r>
              <a:rPr lang="en-CA" sz="1400" dirty="0"/>
              <a:t>and removing genetic defenses that allow some weeds to resist </a:t>
            </a:r>
            <a:r>
              <a:rPr lang="en-CA" sz="1400" dirty="0" smtClean="0"/>
              <a:t>herbicides)</a:t>
            </a:r>
            <a:endParaRPr lang="en-CA" sz="1400" dirty="0"/>
          </a:p>
        </p:txBody>
      </p:sp>
    </p:spTree>
    <p:extLst>
      <p:ext uri="{BB962C8B-B14F-4D97-AF65-F5344CB8AC3E}">
        <p14:creationId xmlns:p14="http://schemas.microsoft.com/office/powerpoint/2010/main" val="247843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Objectives</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2</a:t>
            </a:fld>
            <a:endParaRPr lang="en-US"/>
          </a:p>
        </p:txBody>
      </p:sp>
      <p:graphicFrame>
        <p:nvGraphicFramePr>
          <p:cNvPr id="7" name="Diagram 6"/>
          <p:cNvGraphicFramePr/>
          <p:nvPr>
            <p:extLst>
              <p:ext uri="{D42A27DB-BD31-4B8C-83A1-F6EECF244321}">
                <p14:modId xmlns:p14="http://schemas.microsoft.com/office/powerpoint/2010/main" val="1748099107"/>
              </p:ext>
            </p:extLst>
          </p:nvPr>
        </p:nvGraphicFramePr>
        <p:xfrm>
          <a:off x="1446279" y="2903465"/>
          <a:ext cx="7253786" cy="327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11"/>
          <p:cNvGraphicFramePr>
            <a:graphicFrameLocks noGrp="1"/>
          </p:cNvGraphicFramePr>
          <p:nvPr>
            <p:ph idx="1"/>
            <p:extLst>
              <p:ext uri="{D42A27DB-BD31-4B8C-83A1-F6EECF244321}">
                <p14:modId xmlns:p14="http://schemas.microsoft.com/office/powerpoint/2010/main" val="2236207805"/>
              </p:ext>
            </p:extLst>
          </p:nvPr>
        </p:nvGraphicFramePr>
        <p:xfrm>
          <a:off x="457200" y="1482166"/>
          <a:ext cx="8229600" cy="46439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52303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Environmental risks</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20</a:t>
            </a:fld>
            <a:endParaRPr lang="en-US"/>
          </a:p>
        </p:txBody>
      </p:sp>
      <p:graphicFrame>
        <p:nvGraphicFramePr>
          <p:cNvPr id="5" name="Content Placeholder 15"/>
          <p:cNvGraphicFramePr>
            <a:graphicFrameLocks noGrp="1"/>
          </p:cNvGraphicFramePr>
          <p:nvPr>
            <p:ph idx="1"/>
            <p:extLst>
              <p:ext uri="{D42A27DB-BD31-4B8C-83A1-F6EECF244321}">
                <p14:modId xmlns:p14="http://schemas.microsoft.com/office/powerpoint/2010/main" val="291060128"/>
              </p:ext>
            </p:extLst>
          </p:nvPr>
        </p:nvGraphicFramePr>
        <p:xfrm>
          <a:off x="457200" y="1447801"/>
          <a:ext cx="8229600" cy="451390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55320" y="3916680"/>
            <a:ext cx="4013200" cy="2031325"/>
          </a:xfrm>
          <a:prstGeom prst="rect">
            <a:avLst/>
          </a:prstGeom>
        </p:spPr>
        <p:txBody>
          <a:bodyPr wrap="square">
            <a:spAutoFit/>
          </a:bodyPr>
          <a:lstStyle/>
          <a:p>
            <a:r>
              <a:rPr lang="en-CA" sz="1400" dirty="0" smtClean="0"/>
              <a:t>(e.g., fears </a:t>
            </a:r>
            <a:r>
              <a:rPr lang="en-CA" sz="1400" dirty="0"/>
              <a:t>about cross-breeding of GM mosquitos; that GM larvae will damage and contaminate the </a:t>
            </a:r>
            <a:r>
              <a:rPr lang="en-CA" sz="1400" dirty="0" smtClean="0"/>
              <a:t>crop; </a:t>
            </a:r>
            <a:r>
              <a:rPr lang="en-CA" sz="1400" dirty="0"/>
              <a:t>that a pathogen would adapt and becomes endemic in a different species; that suppression of undesirable organisms may lead to the emergence of others that are worse; that another harmful species might take the place of mosquitoes; that altered genes might escape into another species; and that gene drives may cause </a:t>
            </a:r>
            <a:r>
              <a:rPr lang="en-CA" sz="1400" dirty="0" smtClean="0"/>
              <a:t>extinctions)</a:t>
            </a:r>
            <a:endParaRPr lang="en-CA" sz="1400" dirty="0"/>
          </a:p>
        </p:txBody>
      </p:sp>
      <p:sp>
        <p:nvSpPr>
          <p:cNvPr id="6" name="Rectangle 5"/>
          <p:cNvSpPr/>
          <p:nvPr/>
        </p:nvSpPr>
        <p:spPr>
          <a:xfrm>
            <a:off x="1925320" y="2828836"/>
            <a:ext cx="6461760" cy="1015663"/>
          </a:xfrm>
          <a:prstGeom prst="rect">
            <a:avLst/>
          </a:prstGeom>
          <a:solidFill>
            <a:schemeClr val="accent2">
              <a:lumMod val="20000"/>
              <a:lumOff val="80000"/>
            </a:schemeClr>
          </a:solidFill>
          <a:ln>
            <a:solidFill>
              <a:srgbClr val="78003C"/>
            </a:solidFill>
          </a:ln>
        </p:spPr>
        <p:txBody>
          <a:bodyPr wrap="square">
            <a:spAutoFit/>
          </a:bodyPr>
          <a:lstStyle/>
          <a:p>
            <a:pPr marL="342900" indent="-342900">
              <a:buFont typeface="Wingdings" panose="05000000000000000000" pitchFamily="2" charset="2"/>
              <a:buChar char="Ø"/>
            </a:pPr>
            <a:r>
              <a:rPr lang="en-CA" sz="2000" b="1" dirty="0"/>
              <a:t>Environmental applications were viewed less favorably, with a greater emphasis on environmental risks (60%) vs benefits (40%)</a:t>
            </a:r>
          </a:p>
        </p:txBody>
      </p:sp>
    </p:spTree>
    <p:extLst>
      <p:ext uri="{BB962C8B-B14F-4D97-AF65-F5344CB8AC3E}">
        <p14:creationId xmlns:p14="http://schemas.microsoft.com/office/powerpoint/2010/main" val="110821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Tone of Media Coverage </a:t>
            </a:r>
            <a:endParaRPr lang="en-CA" dirty="0"/>
          </a:p>
        </p:txBody>
      </p:sp>
      <p:sp>
        <p:nvSpPr>
          <p:cNvPr id="3" name="Content Placeholder 2"/>
          <p:cNvSpPr>
            <a:spLocks noGrp="1"/>
          </p:cNvSpPr>
          <p:nvPr>
            <p:ph idx="1"/>
          </p:nvPr>
        </p:nvSpPr>
        <p:spPr>
          <a:xfrm>
            <a:off x="457200" y="1488440"/>
            <a:ext cx="8229600" cy="4819401"/>
          </a:xfrm>
        </p:spPr>
        <p:txBody>
          <a:bodyPr>
            <a:normAutofit lnSpcReduction="10000"/>
          </a:bodyPr>
          <a:lstStyle/>
          <a:p>
            <a:pPr>
              <a:buFont typeface="Wingdings" panose="05000000000000000000" pitchFamily="2" charset="2"/>
              <a:buChar char="Ø"/>
            </a:pPr>
            <a:r>
              <a:rPr lang="en-CA" b="1" dirty="0" smtClean="0"/>
              <a:t>Positive </a:t>
            </a:r>
            <a:r>
              <a:rPr lang="en-CA" dirty="0" smtClean="0"/>
              <a:t>– gene drive technology was represented in a positive light, focusing on benefits</a:t>
            </a:r>
          </a:p>
          <a:p>
            <a:pPr>
              <a:buFont typeface="Wingdings" panose="05000000000000000000" pitchFamily="2" charset="2"/>
              <a:buChar char="Ø"/>
            </a:pPr>
            <a:r>
              <a:rPr lang="en-CA" b="1" dirty="0" smtClean="0"/>
              <a:t>Negative</a:t>
            </a:r>
            <a:r>
              <a:rPr lang="en-CA" dirty="0" smtClean="0"/>
              <a:t> – gene drive technology was represented in a negative light, emphasizing risks associated with its deployment</a:t>
            </a:r>
            <a:endParaRPr lang="en-CA" sz="1000" dirty="0" smtClean="0"/>
          </a:p>
          <a:p>
            <a:pPr>
              <a:buFont typeface="Wingdings" panose="05000000000000000000" pitchFamily="2" charset="2"/>
              <a:buChar char="Ø"/>
            </a:pPr>
            <a:r>
              <a:rPr lang="en-CA" b="1" dirty="0" smtClean="0"/>
              <a:t>Descriptive/neutral </a:t>
            </a:r>
            <a:r>
              <a:rPr lang="en-CA" dirty="0" smtClean="0"/>
              <a:t>– narratives that do not include evaluative statements ( e.g., reporting scientific discoveries, describing potential applications without assessments of potential benefits vs. risks)  </a:t>
            </a:r>
          </a:p>
          <a:p>
            <a:pPr>
              <a:buFont typeface="Wingdings" panose="05000000000000000000" pitchFamily="2" charset="2"/>
              <a:buChar char="Ø"/>
            </a:pPr>
            <a:r>
              <a:rPr lang="en-CA" b="1" dirty="0" smtClean="0"/>
              <a:t>Balanced - </a:t>
            </a:r>
            <a:r>
              <a:rPr lang="en-CA" dirty="0">
                <a:solidFill>
                  <a:schemeClr val="tx1"/>
                </a:solidFill>
              </a:rPr>
              <a:t>both benefits and risks arising from potential uses </a:t>
            </a:r>
            <a:r>
              <a:rPr lang="en-CA" dirty="0" smtClean="0">
                <a:solidFill>
                  <a:schemeClr val="tx1"/>
                </a:solidFill>
              </a:rPr>
              <a:t>were </a:t>
            </a:r>
            <a:r>
              <a:rPr lang="en-CA" dirty="0">
                <a:solidFill>
                  <a:schemeClr val="tx1"/>
                </a:solidFill>
              </a:rPr>
              <a:t>accurately presented and discussions were substantive (e.g., supported with investigative evidence, references to scholarly perspectives, and expert opinion</a:t>
            </a:r>
            <a:r>
              <a:rPr lang="en-CA" dirty="0" smtClean="0">
                <a:solidFill>
                  <a:schemeClr val="tx1"/>
                </a:solidFill>
              </a:rPr>
              <a:t>)</a:t>
            </a:r>
            <a:endParaRPr lang="en-CA" b="1" dirty="0"/>
          </a:p>
        </p:txBody>
      </p:sp>
      <p:sp>
        <p:nvSpPr>
          <p:cNvPr id="4" name="Slide Number Placeholder 3"/>
          <p:cNvSpPr>
            <a:spLocks noGrp="1"/>
          </p:cNvSpPr>
          <p:nvPr>
            <p:ph type="sldNum" sz="quarter" idx="12"/>
          </p:nvPr>
        </p:nvSpPr>
        <p:spPr/>
        <p:txBody>
          <a:bodyPr/>
          <a:lstStyle/>
          <a:p>
            <a:fld id="{CA732CEA-F68B-334E-9FFB-4DFC1A67FBC7}" type="slidenum">
              <a:rPr lang="en-US" smtClean="0"/>
              <a:t>21</a:t>
            </a:fld>
            <a:endParaRPr lang="en-US"/>
          </a:p>
        </p:txBody>
      </p:sp>
    </p:spTree>
    <p:extLst>
      <p:ext uri="{BB962C8B-B14F-4D97-AF65-F5344CB8AC3E}">
        <p14:creationId xmlns:p14="http://schemas.microsoft.com/office/powerpoint/2010/main" val="20803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32CEA-F68B-334E-9FFB-4DFC1A67FBC7}" type="slidenum">
              <a:rPr lang="en-US" smtClean="0"/>
              <a:t>22</a:t>
            </a:fld>
            <a:endParaRPr lang="en-US"/>
          </a:p>
        </p:txBody>
      </p:sp>
      <p:pic>
        <p:nvPicPr>
          <p:cNvPr id="5" name="Content Placeholder 4" descr="C:\Users\Kalina\Desktop\Gene Drive Paper\Graph OVERALL TONE.jpg"/>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87540" y="675640"/>
            <a:ext cx="6733779" cy="5401225"/>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contourW="12700"/>
        </p:spPr>
      </p:pic>
    </p:spTree>
    <p:extLst>
      <p:ext uri="{BB962C8B-B14F-4D97-AF65-F5344CB8AC3E}">
        <p14:creationId xmlns:p14="http://schemas.microsoft.com/office/powerpoint/2010/main" val="3007699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6922"/>
          </a:xfrm>
        </p:spPr>
        <p:txBody>
          <a:bodyPr>
            <a:normAutofit/>
          </a:bodyPr>
          <a:lstStyle/>
          <a:p>
            <a:r>
              <a:rPr lang="en-CA" sz="2800" dirty="0" smtClean="0"/>
              <a:t>Sensationalism in Media Representations</a:t>
            </a:r>
            <a:endParaRPr lang="en-CA" sz="2800" dirty="0"/>
          </a:p>
        </p:txBody>
      </p:sp>
      <p:sp>
        <p:nvSpPr>
          <p:cNvPr id="9" name="Text Placeholder 8"/>
          <p:cNvSpPr>
            <a:spLocks noGrp="1"/>
          </p:cNvSpPr>
          <p:nvPr>
            <p:ph type="body" idx="1"/>
          </p:nvPr>
        </p:nvSpPr>
        <p:spPr>
          <a:xfrm>
            <a:off x="457200" y="1119665"/>
            <a:ext cx="4040188" cy="639762"/>
          </a:xfrm>
          <a:solidFill>
            <a:schemeClr val="accent2">
              <a:lumMod val="20000"/>
              <a:lumOff val="80000"/>
            </a:schemeClr>
          </a:solidFill>
          <a:ln>
            <a:solidFill>
              <a:srgbClr val="7A003C"/>
            </a:solidFill>
          </a:ln>
        </p:spPr>
        <p:txBody>
          <a:bodyPr/>
          <a:lstStyle/>
          <a:p>
            <a:pPr algn="ctr"/>
            <a:r>
              <a:rPr lang="en-CA" dirty="0" smtClean="0"/>
              <a:t>Positive hype</a:t>
            </a:r>
            <a:endParaRPr lang="en-CA" dirty="0"/>
          </a:p>
        </p:txBody>
      </p:sp>
      <p:sp>
        <p:nvSpPr>
          <p:cNvPr id="6" name="Text Placeholder 5"/>
          <p:cNvSpPr>
            <a:spLocks noGrp="1"/>
          </p:cNvSpPr>
          <p:nvPr>
            <p:ph sz="half" idx="2"/>
          </p:nvPr>
        </p:nvSpPr>
        <p:spPr>
          <a:xfrm>
            <a:off x="457200" y="2087881"/>
            <a:ext cx="4040188" cy="1930400"/>
          </a:xfrm>
        </p:spPr>
        <p:txBody>
          <a:bodyPr/>
          <a:lstStyle/>
          <a:p>
            <a:pPr>
              <a:buFont typeface="Wingdings" panose="05000000000000000000" pitchFamily="2" charset="2"/>
              <a:buChar char="Ø"/>
            </a:pPr>
            <a:r>
              <a:rPr lang="en-CA" sz="2200" dirty="0"/>
              <a:t>E</a:t>
            </a:r>
            <a:r>
              <a:rPr lang="en-CA" sz="2200" dirty="0" smtClean="0"/>
              <a:t>xaggerating potential benefits; unsubstantiated claims regarding clinical applications; unrealistic timelines for implementation</a:t>
            </a:r>
          </a:p>
          <a:p>
            <a:pPr>
              <a:buFont typeface="Wingdings" panose="05000000000000000000" pitchFamily="2" charset="2"/>
              <a:buChar char="Ø"/>
            </a:pPr>
            <a:endParaRPr lang="en-CA" sz="2200" b="1" dirty="0" smtClean="0"/>
          </a:p>
        </p:txBody>
      </p:sp>
      <p:sp>
        <p:nvSpPr>
          <p:cNvPr id="10" name="Text Placeholder 9"/>
          <p:cNvSpPr>
            <a:spLocks noGrp="1"/>
          </p:cNvSpPr>
          <p:nvPr>
            <p:ph type="body" sz="quarter" idx="3"/>
          </p:nvPr>
        </p:nvSpPr>
        <p:spPr>
          <a:xfrm>
            <a:off x="4645025" y="1119665"/>
            <a:ext cx="4041775" cy="639762"/>
          </a:xfrm>
          <a:solidFill>
            <a:schemeClr val="accent2">
              <a:lumMod val="20000"/>
              <a:lumOff val="80000"/>
            </a:schemeClr>
          </a:solidFill>
          <a:ln>
            <a:solidFill>
              <a:srgbClr val="7A003C"/>
            </a:solidFill>
          </a:ln>
        </p:spPr>
        <p:txBody>
          <a:bodyPr/>
          <a:lstStyle/>
          <a:p>
            <a:pPr algn="ctr"/>
            <a:r>
              <a:rPr lang="en-CA" dirty="0" smtClean="0"/>
              <a:t>Negative hype</a:t>
            </a:r>
            <a:endParaRPr lang="en-CA" dirty="0"/>
          </a:p>
        </p:txBody>
      </p:sp>
      <p:sp>
        <p:nvSpPr>
          <p:cNvPr id="7" name="Text Placeholder 6"/>
          <p:cNvSpPr>
            <a:spLocks noGrp="1"/>
          </p:cNvSpPr>
          <p:nvPr>
            <p:ph sz="quarter" idx="4"/>
          </p:nvPr>
        </p:nvSpPr>
        <p:spPr>
          <a:xfrm>
            <a:off x="4645025" y="2087880"/>
            <a:ext cx="4041775" cy="1930401"/>
          </a:xfrm>
        </p:spPr>
        <p:txBody>
          <a:bodyPr>
            <a:normAutofit/>
          </a:bodyPr>
          <a:lstStyle/>
          <a:p>
            <a:pPr>
              <a:buFont typeface="Wingdings" panose="05000000000000000000" pitchFamily="2" charset="2"/>
              <a:buChar char="Ø"/>
            </a:pPr>
            <a:r>
              <a:rPr lang="en-CA" sz="2200" dirty="0" smtClean="0"/>
              <a:t>Exaggerating risks; technology as Frankenstein’s monster; concerns about opening Pandora’s box and playing God</a:t>
            </a:r>
            <a:endParaRPr lang="en-CA" sz="2200" dirty="0"/>
          </a:p>
        </p:txBody>
      </p:sp>
      <p:sp>
        <p:nvSpPr>
          <p:cNvPr id="4" name="Slide Number Placeholder 3"/>
          <p:cNvSpPr>
            <a:spLocks noGrp="1"/>
          </p:cNvSpPr>
          <p:nvPr>
            <p:ph type="sldNum" sz="quarter" idx="12"/>
          </p:nvPr>
        </p:nvSpPr>
        <p:spPr/>
        <p:txBody>
          <a:bodyPr/>
          <a:lstStyle/>
          <a:p>
            <a:fld id="{CA732CEA-F68B-334E-9FFB-4DFC1A67FBC7}" type="slidenum">
              <a:rPr lang="en-US" smtClean="0"/>
              <a:t>23</a:t>
            </a:fld>
            <a:endParaRPr lang="en-US"/>
          </a:p>
        </p:txBody>
      </p:sp>
      <p:sp>
        <p:nvSpPr>
          <p:cNvPr id="3" name="TextBox 2"/>
          <p:cNvSpPr txBox="1"/>
          <p:nvPr/>
        </p:nvSpPr>
        <p:spPr>
          <a:xfrm>
            <a:off x="457200" y="4097496"/>
            <a:ext cx="8011160" cy="830997"/>
          </a:xfrm>
          <a:prstGeom prst="rect">
            <a:avLst/>
          </a:prstGeom>
          <a:noFill/>
        </p:spPr>
        <p:txBody>
          <a:bodyPr wrap="square" rtlCol="0">
            <a:spAutoFit/>
          </a:bodyPr>
          <a:lstStyle/>
          <a:p>
            <a:pPr marL="285750" indent="-285750">
              <a:buFont typeface="Wingdings" panose="05000000000000000000" pitchFamily="2" charset="2"/>
              <a:buChar char="Ø"/>
            </a:pPr>
            <a:r>
              <a:rPr lang="en-CA" sz="2400" b="1" dirty="0" smtClean="0"/>
              <a:t>Genohype – excessive preoccupation with genetic medicine and its inaccurate portrayal   </a:t>
            </a:r>
            <a:endParaRPr lang="en-CA"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97" y="4147230"/>
            <a:ext cx="6659637" cy="2167461"/>
          </a:xfrm>
          <a:prstGeom prst="rect">
            <a:avLst/>
          </a:prstGeom>
          <a:ln>
            <a:solidFill>
              <a:srgbClr val="78324E"/>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495" y="3950722"/>
            <a:ext cx="4500000" cy="2179509"/>
          </a:xfrm>
          <a:prstGeom prst="rect">
            <a:avLst/>
          </a:prstGeom>
          <a:ln>
            <a:solidFill>
              <a:srgbClr val="7A003C"/>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1431" y="4323532"/>
            <a:ext cx="6005080" cy="1935648"/>
          </a:xfrm>
          <a:prstGeom prst="rect">
            <a:avLst/>
          </a:prstGeom>
          <a:ln>
            <a:solidFill>
              <a:srgbClr val="7A003C"/>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4631" y="3807577"/>
            <a:ext cx="6480003" cy="2846765"/>
          </a:xfrm>
          <a:prstGeom prst="rect">
            <a:avLst/>
          </a:prstGeom>
          <a:ln>
            <a:solidFill>
              <a:srgbClr val="78003C"/>
            </a:solidFill>
          </a:ln>
        </p:spPr>
      </p:pic>
    </p:spTree>
    <p:extLst>
      <p:ext uri="{BB962C8B-B14F-4D97-AF65-F5344CB8AC3E}">
        <p14:creationId xmlns:p14="http://schemas.microsoft.com/office/powerpoint/2010/main" val="14140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32CEA-F68B-334E-9FFB-4DFC1A67FBC7}" type="slidenum">
              <a:rPr lang="en-US" smtClean="0"/>
              <a:t>24</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40" y="670624"/>
            <a:ext cx="5811520" cy="5412668"/>
          </a:xfrm>
          <a:prstGeom prst="rect">
            <a:avLst/>
          </a:prstGeom>
          <a:effectLst>
            <a:outerShdw blurRad="63500" sx="102000" sy="102000" algn="ctr" rotWithShape="0">
              <a:prstClr val="black">
                <a:alpha val="40000"/>
              </a:prstClr>
            </a:outerShdw>
          </a:effectLst>
        </p:spPr>
      </p:pic>
      <p:sp>
        <p:nvSpPr>
          <p:cNvPr id="6" name="TextBox 5"/>
          <p:cNvSpPr txBox="1"/>
          <p:nvPr/>
        </p:nvSpPr>
        <p:spPr>
          <a:xfrm>
            <a:off x="746760" y="5176520"/>
            <a:ext cx="7396480" cy="830997"/>
          </a:xfrm>
          <a:prstGeom prst="rect">
            <a:avLst/>
          </a:prstGeom>
          <a:solidFill>
            <a:schemeClr val="accent2">
              <a:lumMod val="20000"/>
              <a:lumOff val="80000"/>
            </a:schemeClr>
          </a:solidFill>
          <a:ln>
            <a:solidFill>
              <a:srgbClr val="78324E"/>
            </a:solidFill>
          </a:ln>
        </p:spPr>
        <p:txBody>
          <a:bodyPr wrap="square" rtlCol="0">
            <a:spAutoFit/>
          </a:bodyPr>
          <a:lstStyle/>
          <a:p>
            <a:pPr marL="342900" indent="-342900">
              <a:buFont typeface="Wingdings" panose="05000000000000000000" pitchFamily="2" charset="2"/>
              <a:buChar char="Ø"/>
            </a:pPr>
            <a:r>
              <a:rPr lang="en-CA" sz="2400" b="1" dirty="0" smtClean="0"/>
              <a:t>Negative sensationalism was prevalent in the media portrayal of gene drives</a:t>
            </a:r>
            <a:endParaRPr lang="en-CA" sz="2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 y="331371"/>
            <a:ext cx="7518400" cy="2419247"/>
          </a:xfrm>
          <a:prstGeom prst="rect">
            <a:avLst/>
          </a:prstGeom>
          <a:ln>
            <a:solidFill>
              <a:srgbClr val="78003C"/>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 y="1115797"/>
            <a:ext cx="7508240" cy="2410892"/>
          </a:xfrm>
          <a:prstGeom prst="rect">
            <a:avLst/>
          </a:prstGeom>
          <a:ln>
            <a:solidFill>
              <a:srgbClr val="78003C"/>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710" y="2076377"/>
            <a:ext cx="7428490" cy="2398736"/>
          </a:xfrm>
          <a:prstGeom prst="rect">
            <a:avLst/>
          </a:prstGeom>
          <a:ln>
            <a:solidFill>
              <a:srgbClr val="78003C"/>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1760" y="2931852"/>
            <a:ext cx="7259320" cy="2412115"/>
          </a:xfrm>
          <a:prstGeom prst="rect">
            <a:avLst/>
          </a:prstGeom>
          <a:ln>
            <a:solidFill>
              <a:srgbClr val="78003C"/>
            </a:solid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8144" y="3928803"/>
            <a:ext cx="7082106" cy="2280949"/>
          </a:xfrm>
          <a:prstGeom prst="rect">
            <a:avLst/>
          </a:prstGeom>
          <a:ln w="12700">
            <a:solidFill>
              <a:srgbClr val="78003C"/>
            </a:solidFill>
          </a:ln>
        </p:spPr>
      </p:pic>
      <p:pic>
        <p:nvPicPr>
          <p:cNvPr id="13"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3688" y="172823"/>
            <a:ext cx="7089442" cy="640827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310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Analysis</a:t>
            </a:r>
            <a:endParaRPr lang="en-CA" dirty="0"/>
          </a:p>
        </p:txBody>
      </p:sp>
      <p:sp>
        <p:nvSpPr>
          <p:cNvPr id="5" name="Text Placeholder 4"/>
          <p:cNvSpPr>
            <a:spLocks noGrp="1"/>
          </p:cNvSpPr>
          <p:nvPr>
            <p:ph type="body" idx="1"/>
          </p:nvPr>
        </p:nvSpPr>
        <p:spPr/>
        <p:txBody>
          <a:bodyPr>
            <a:noAutofit/>
          </a:bodyPr>
          <a:lstStyle/>
          <a:p>
            <a:r>
              <a:rPr lang="en-CA" sz="3200" dirty="0" smtClean="0"/>
              <a:t>Media coverage on gene drive technology</a:t>
            </a:r>
            <a:endParaRPr lang="en-CA" sz="3200" dirty="0"/>
          </a:p>
        </p:txBody>
      </p:sp>
      <p:sp>
        <p:nvSpPr>
          <p:cNvPr id="4" name="Slide Number Placeholder 3"/>
          <p:cNvSpPr>
            <a:spLocks noGrp="1"/>
          </p:cNvSpPr>
          <p:nvPr>
            <p:ph type="sldNum" sz="quarter" idx="12"/>
          </p:nvPr>
        </p:nvSpPr>
        <p:spPr/>
        <p:txBody>
          <a:bodyPr/>
          <a:lstStyle/>
          <a:p>
            <a:fld id="{CA732CEA-F68B-334E-9FFB-4DFC1A67FBC7}" type="slidenum">
              <a:rPr lang="en-US" smtClean="0"/>
              <a:t>25</a:t>
            </a:fld>
            <a:endParaRPr lang="en-US"/>
          </a:p>
        </p:txBody>
      </p:sp>
    </p:spTree>
    <p:extLst>
      <p:ext uri="{BB962C8B-B14F-4D97-AF65-F5344CB8AC3E}">
        <p14:creationId xmlns:p14="http://schemas.microsoft.com/office/powerpoint/2010/main" val="3510681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Summary of Findings</a:t>
            </a:r>
            <a:endParaRPr lang="en-CA" dirty="0"/>
          </a:p>
        </p:txBody>
      </p:sp>
      <p:sp>
        <p:nvSpPr>
          <p:cNvPr id="6" name="Content Placeholder 5"/>
          <p:cNvSpPr>
            <a:spLocks noGrp="1"/>
          </p:cNvSpPr>
          <p:nvPr>
            <p:ph idx="1"/>
          </p:nvPr>
        </p:nvSpPr>
        <p:spPr/>
        <p:txBody>
          <a:bodyPr>
            <a:normAutofit/>
          </a:bodyPr>
          <a:lstStyle/>
          <a:p>
            <a:pPr>
              <a:buFont typeface="Wingdings" panose="05000000000000000000" pitchFamily="2" charset="2"/>
              <a:buChar char="Ø"/>
            </a:pPr>
            <a:r>
              <a:rPr lang="en-CA" dirty="0"/>
              <a:t>M</a:t>
            </a:r>
            <a:r>
              <a:rPr lang="en-CA" dirty="0" smtClean="0"/>
              <a:t>edia </a:t>
            </a:r>
            <a:r>
              <a:rPr lang="en-CA" dirty="0"/>
              <a:t>portrayal of gene </a:t>
            </a:r>
            <a:r>
              <a:rPr lang="en-CA" dirty="0" smtClean="0"/>
              <a:t>drive technology </a:t>
            </a:r>
            <a:r>
              <a:rPr lang="en-CA" dirty="0"/>
              <a:t>was favorable, with only 12% of the news reports using a negative </a:t>
            </a:r>
            <a:r>
              <a:rPr lang="en-CA" dirty="0" smtClean="0"/>
              <a:t>tone</a:t>
            </a:r>
          </a:p>
          <a:p>
            <a:pPr>
              <a:buFont typeface="Wingdings" panose="05000000000000000000" pitchFamily="2" charset="2"/>
              <a:buChar char="Ø"/>
            </a:pPr>
            <a:endParaRPr lang="en-CA" dirty="0"/>
          </a:p>
          <a:p>
            <a:pPr>
              <a:buFont typeface="Wingdings" panose="05000000000000000000" pitchFamily="2" charset="2"/>
              <a:buChar char="Ø"/>
            </a:pPr>
            <a:r>
              <a:rPr lang="en-CA" dirty="0" smtClean="0"/>
              <a:t>Discussions have </a:t>
            </a:r>
            <a:r>
              <a:rPr lang="en-CA" dirty="0"/>
              <a:t>tended to be balanced and nuanced, rather than driven by unwarranted </a:t>
            </a:r>
            <a:r>
              <a:rPr lang="en-CA" dirty="0" smtClean="0"/>
              <a:t>optimism and unrealistic expectations </a:t>
            </a:r>
          </a:p>
          <a:p>
            <a:pPr>
              <a:buFont typeface="Wingdings" panose="05000000000000000000" pitchFamily="2" charset="2"/>
              <a:buChar char="Ø"/>
            </a:pPr>
            <a:endParaRPr lang="en-CA" dirty="0"/>
          </a:p>
          <a:p>
            <a:pPr>
              <a:buFont typeface="Wingdings" panose="05000000000000000000" pitchFamily="2" charset="2"/>
              <a:buChar char="Ø"/>
            </a:pPr>
            <a:r>
              <a:rPr lang="en-CA" dirty="0" smtClean="0"/>
              <a:t>There were, however, some examples of negative hype </a:t>
            </a:r>
            <a:r>
              <a:rPr lang="en-CA" dirty="0"/>
              <a:t>that can </a:t>
            </a:r>
            <a:r>
              <a:rPr lang="en-CA" dirty="0" smtClean="0"/>
              <a:t>potentially instill </a:t>
            </a:r>
            <a:r>
              <a:rPr lang="en-CA" dirty="0"/>
              <a:t>fear about </a:t>
            </a:r>
            <a:r>
              <a:rPr lang="en-CA" dirty="0" smtClean="0"/>
              <a:t>the technology</a:t>
            </a:r>
          </a:p>
          <a:p>
            <a:pPr>
              <a:buFont typeface="Wingdings" panose="05000000000000000000" pitchFamily="2" charset="2"/>
              <a:buChar char="Ø"/>
            </a:pPr>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26</a:t>
            </a:fld>
            <a:endParaRPr lang="en-US"/>
          </a:p>
        </p:txBody>
      </p:sp>
    </p:spTree>
    <p:extLst>
      <p:ext uri="{BB962C8B-B14F-4D97-AF65-F5344CB8AC3E}">
        <p14:creationId xmlns:p14="http://schemas.microsoft.com/office/powerpoint/2010/main" val="21214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a:xfrm>
            <a:off x="457200" y="1336040"/>
            <a:ext cx="8458200" cy="4790123"/>
          </a:xfrm>
        </p:spPr>
        <p:txBody>
          <a:bodyPr>
            <a:normAutofit/>
          </a:bodyPr>
          <a:lstStyle/>
          <a:p>
            <a:pPr>
              <a:buFont typeface="Wingdings" panose="05000000000000000000" pitchFamily="2" charset="2"/>
              <a:buChar char="Ø"/>
            </a:pPr>
            <a:r>
              <a:rPr lang="en-CA" dirty="0" smtClean="0"/>
              <a:t>Considerable </a:t>
            </a:r>
            <a:r>
              <a:rPr lang="en-CA" dirty="0"/>
              <a:t>emphasis </a:t>
            </a:r>
            <a:r>
              <a:rPr lang="en-CA" dirty="0" smtClean="0"/>
              <a:t>on </a:t>
            </a:r>
            <a:r>
              <a:rPr lang="en-CA" dirty="0"/>
              <a:t>scientific uncertainty, difficulty in forecasting risks, and warnings about premature </a:t>
            </a:r>
            <a:r>
              <a:rPr lang="en-CA" dirty="0" smtClean="0"/>
              <a:t>deployment </a:t>
            </a:r>
          </a:p>
          <a:p>
            <a:pPr>
              <a:buFont typeface="Wingdings" panose="05000000000000000000" pitchFamily="2" charset="2"/>
              <a:buChar char="Ø"/>
            </a:pPr>
            <a:endParaRPr lang="en-CA" dirty="0"/>
          </a:p>
          <a:p>
            <a:pPr>
              <a:buFont typeface="Wingdings" panose="05000000000000000000" pitchFamily="2" charset="2"/>
              <a:buChar char="Ø"/>
            </a:pPr>
            <a:r>
              <a:rPr lang="en-CA" dirty="0" smtClean="0"/>
              <a:t>Scientists were the </a:t>
            </a:r>
            <a:r>
              <a:rPr lang="en-CA" dirty="0"/>
              <a:t>strongest </a:t>
            </a:r>
            <a:r>
              <a:rPr lang="en-CA" dirty="0" smtClean="0"/>
              <a:t>voice providing </a:t>
            </a:r>
            <a:r>
              <a:rPr lang="en-CA" dirty="0"/>
              <a:t>authoritative statements about </a:t>
            </a:r>
            <a:r>
              <a:rPr lang="en-CA" dirty="0" smtClean="0"/>
              <a:t>CRISPR-based gene </a:t>
            </a:r>
            <a:r>
              <a:rPr lang="en-CA" dirty="0"/>
              <a:t>drives as a high-risk </a:t>
            </a:r>
            <a:r>
              <a:rPr lang="en-CA" dirty="0" smtClean="0"/>
              <a:t>technology (in 55</a:t>
            </a:r>
            <a:r>
              <a:rPr lang="en-CA" dirty="0"/>
              <a:t>% of all articles that included expert </a:t>
            </a:r>
            <a:r>
              <a:rPr lang="en-CA" dirty="0" smtClean="0"/>
              <a:t>opinion)</a:t>
            </a:r>
          </a:p>
          <a:p>
            <a:pPr>
              <a:buFont typeface="Wingdings" panose="05000000000000000000" pitchFamily="2" charset="2"/>
              <a:buChar char="Ø"/>
            </a:pPr>
            <a:endParaRPr lang="en-CA" dirty="0"/>
          </a:p>
          <a:p>
            <a:pPr>
              <a:buFont typeface="Wingdings" panose="05000000000000000000" pitchFamily="2" charset="2"/>
              <a:buChar char="Ø"/>
            </a:pPr>
            <a:r>
              <a:rPr lang="en-CA" dirty="0" smtClean="0"/>
              <a:t>Framing </a:t>
            </a:r>
            <a:r>
              <a:rPr lang="en-CA" dirty="0"/>
              <a:t>around scientific uncertainty in the media and public debates can contribute to a difficult environment for policy decisions on this issue. (e.g., it could be used to undermine expert consensus, create confusion and forestall action)</a:t>
            </a:r>
          </a:p>
          <a:p>
            <a:pPr>
              <a:buFont typeface="Wingdings" panose="05000000000000000000" pitchFamily="2" charset="2"/>
              <a:buChar char="Ø"/>
            </a:pPr>
            <a:endParaRPr lang="en-CA" dirty="0" smtClean="0"/>
          </a:p>
          <a:p>
            <a:pPr lvl="0"/>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27</a:t>
            </a:fld>
            <a:endParaRPr lang="en-US"/>
          </a:p>
        </p:txBody>
      </p:sp>
    </p:spTree>
    <p:extLst>
      <p:ext uri="{BB962C8B-B14F-4D97-AF65-F5344CB8AC3E}">
        <p14:creationId xmlns:p14="http://schemas.microsoft.com/office/powerpoint/2010/main" val="8075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CA" dirty="0" smtClean="0"/>
              <a:t>Questions/Comments?</a:t>
            </a:r>
            <a:endParaRPr lang="en-CA" dirty="0"/>
          </a:p>
        </p:txBody>
      </p:sp>
      <p:sp>
        <p:nvSpPr>
          <p:cNvPr id="2" name="Title 1"/>
          <p:cNvSpPr>
            <a:spLocks noGrp="1"/>
          </p:cNvSpPr>
          <p:nvPr>
            <p:ph type="ctrTitle"/>
          </p:nvPr>
        </p:nvSpPr>
        <p:spPr/>
        <p:txBody>
          <a:bodyPr/>
          <a:lstStyle/>
          <a:p>
            <a:r>
              <a:rPr lang="en-CA" dirty="0" smtClean="0"/>
              <a:t>Thank you!</a:t>
            </a:r>
            <a:endParaRPr lang="en-CA" dirty="0"/>
          </a:p>
        </p:txBody>
      </p:sp>
      <p:sp>
        <p:nvSpPr>
          <p:cNvPr id="4" name="Slide Number Placeholder 3"/>
          <p:cNvSpPr>
            <a:spLocks noGrp="1"/>
          </p:cNvSpPr>
          <p:nvPr>
            <p:ph type="sldNum" sz="quarter" idx="4294967295"/>
          </p:nvPr>
        </p:nvSpPr>
        <p:spPr>
          <a:xfrm>
            <a:off x="8769350" y="6356350"/>
            <a:ext cx="374650" cy="365125"/>
          </a:xfrm>
        </p:spPr>
        <p:txBody>
          <a:bodyPr/>
          <a:lstStyle/>
          <a:p>
            <a:fld id="{CA732CEA-F68B-334E-9FFB-4DFC1A67FBC7}" type="slidenum">
              <a:rPr lang="en-US" smtClean="0"/>
              <a:t>28</a:t>
            </a:fld>
            <a:endParaRPr lang="en-US"/>
          </a:p>
        </p:txBody>
      </p:sp>
    </p:spTree>
    <p:extLst>
      <p:ext uri="{BB962C8B-B14F-4D97-AF65-F5344CB8AC3E}">
        <p14:creationId xmlns:p14="http://schemas.microsoft.com/office/powerpoint/2010/main" val="109521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32CEA-F68B-334E-9FFB-4DFC1A67FBC7}" type="slidenum">
              <a:rPr lang="en-US" smtClean="0"/>
              <a:t>3</a:t>
            </a:fld>
            <a:endParaRPr lang="en-US"/>
          </a:p>
        </p:txBody>
      </p:sp>
      <p:sp>
        <p:nvSpPr>
          <p:cNvPr id="9" name="Title 8"/>
          <p:cNvSpPr>
            <a:spLocks noGrp="1"/>
          </p:cNvSpPr>
          <p:nvPr>
            <p:ph type="title"/>
          </p:nvPr>
        </p:nvSpPr>
        <p:spPr/>
        <p:txBody>
          <a:bodyPr/>
          <a:lstStyle/>
          <a:p>
            <a:r>
              <a:rPr lang="en-CA" smtClean="0"/>
              <a:t>Methods</a:t>
            </a:r>
            <a:endParaRPr lang="en-CA" dirty="0"/>
          </a:p>
        </p:txBody>
      </p:sp>
      <p:graphicFrame>
        <p:nvGraphicFramePr>
          <p:cNvPr id="20" name="Diagram 19"/>
          <p:cNvGraphicFramePr/>
          <p:nvPr>
            <p:extLst>
              <p:ext uri="{D42A27DB-BD31-4B8C-83A1-F6EECF244321}">
                <p14:modId xmlns:p14="http://schemas.microsoft.com/office/powerpoint/2010/main" val="2474107890"/>
              </p:ext>
            </p:extLst>
          </p:nvPr>
        </p:nvGraphicFramePr>
        <p:xfrm>
          <a:off x="538843" y="1382485"/>
          <a:ext cx="7864928" cy="4729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938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Coding Categories &amp; Sample Questions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1246549"/>
              </p:ext>
            </p:extLst>
          </p:nvPr>
        </p:nvGraphicFramePr>
        <p:xfrm>
          <a:off x="599440" y="2087880"/>
          <a:ext cx="7828280" cy="4219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A732CEA-F68B-334E-9FFB-4DFC1A67FBC7}" type="slidenum">
              <a:rPr lang="en-US" smtClean="0"/>
              <a:t>4</a:t>
            </a:fld>
            <a:endParaRPr lang="en-US"/>
          </a:p>
        </p:txBody>
      </p:sp>
      <p:sp>
        <p:nvSpPr>
          <p:cNvPr id="7" name="TextBox 6"/>
          <p:cNvSpPr txBox="1"/>
          <p:nvPr/>
        </p:nvSpPr>
        <p:spPr>
          <a:xfrm>
            <a:off x="457200" y="1294548"/>
            <a:ext cx="7374577" cy="830997"/>
          </a:xfrm>
          <a:prstGeom prst="rect">
            <a:avLst/>
          </a:prstGeom>
          <a:noFill/>
          <a:ln>
            <a:noFill/>
          </a:ln>
        </p:spPr>
        <p:txBody>
          <a:bodyPr wrap="square" rtlCol="0">
            <a:spAutoFit/>
          </a:bodyPr>
          <a:lstStyle/>
          <a:p>
            <a:r>
              <a:rPr lang="en-CA" sz="2400" dirty="0" smtClean="0"/>
              <a:t>The coding book included </a:t>
            </a:r>
            <a:r>
              <a:rPr lang="en-CA" sz="2400" dirty="0"/>
              <a:t>34 </a:t>
            </a:r>
            <a:r>
              <a:rPr lang="en-CA" sz="2400" dirty="0" smtClean="0"/>
              <a:t>questions, </a:t>
            </a:r>
            <a:r>
              <a:rPr lang="en-CA" sz="2400" dirty="0"/>
              <a:t>divided into three </a:t>
            </a:r>
            <a:r>
              <a:rPr lang="en-CA" sz="2400" dirty="0" smtClean="0"/>
              <a:t>thematic sections</a:t>
            </a:r>
            <a:r>
              <a:rPr lang="en-CA" sz="2400" dirty="0"/>
              <a:t>:</a:t>
            </a:r>
          </a:p>
        </p:txBody>
      </p:sp>
    </p:spTree>
    <p:extLst>
      <p:ext uri="{BB962C8B-B14F-4D97-AF65-F5344CB8AC3E}">
        <p14:creationId xmlns:p14="http://schemas.microsoft.com/office/powerpoint/2010/main" val="52681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CA" dirty="0" smtClean="0"/>
              <a:t>Inter-coder Reliability Assessment</a:t>
            </a:r>
            <a:endParaRPr lang="en-CA" dirty="0"/>
          </a:p>
        </p:txBody>
      </p:sp>
      <p:sp>
        <p:nvSpPr>
          <p:cNvPr id="2" name="Content Placeholder 1"/>
          <p:cNvSpPr>
            <a:spLocks noGrp="1"/>
          </p:cNvSpPr>
          <p:nvPr>
            <p:ph idx="1"/>
          </p:nvPr>
        </p:nvSpPr>
        <p:spPr/>
        <p:txBody>
          <a:bodyPr/>
          <a:lstStyle/>
          <a:p>
            <a:pPr>
              <a:buFont typeface="Wingdings" panose="05000000000000000000" pitchFamily="2" charset="2"/>
              <a:buChar char="Ø"/>
            </a:pPr>
            <a:r>
              <a:rPr lang="en-CA" dirty="0" smtClean="0"/>
              <a:t>Inter-coder </a:t>
            </a:r>
            <a:r>
              <a:rPr lang="en-CA" dirty="0"/>
              <a:t>reliability assessment using Cohen’s kappa (κ</a:t>
            </a:r>
            <a:r>
              <a:rPr lang="en-CA" dirty="0" smtClean="0"/>
              <a:t>) was conducted</a:t>
            </a:r>
          </a:p>
          <a:p>
            <a:pPr marL="0" indent="0">
              <a:buNone/>
            </a:pPr>
            <a:endParaRPr lang="en-CA" dirty="0" smtClean="0"/>
          </a:p>
          <a:p>
            <a:pPr>
              <a:buFont typeface="Wingdings" panose="05000000000000000000" pitchFamily="2" charset="2"/>
              <a:buChar char="Ø"/>
            </a:pPr>
            <a:r>
              <a:rPr lang="en-CA" dirty="0" smtClean="0"/>
              <a:t>Independent </a:t>
            </a:r>
            <a:r>
              <a:rPr lang="en-CA" dirty="0"/>
              <a:t>researcher </a:t>
            </a:r>
            <a:r>
              <a:rPr lang="en-CA" dirty="0" smtClean="0"/>
              <a:t>coded </a:t>
            </a:r>
            <a:r>
              <a:rPr lang="en-CA" dirty="0"/>
              <a:t>10 percent of the news reports in our data set (n = 15</a:t>
            </a:r>
            <a:r>
              <a:rPr lang="en-CA" dirty="0" smtClean="0"/>
              <a:t>) </a:t>
            </a:r>
          </a:p>
          <a:p>
            <a:pPr marL="0" indent="0">
              <a:buNone/>
            </a:pPr>
            <a:endParaRPr lang="en-CA" dirty="0" smtClean="0"/>
          </a:p>
          <a:p>
            <a:pPr>
              <a:buFont typeface="Wingdings" panose="05000000000000000000" pitchFamily="2" charset="2"/>
              <a:buChar char="Ø"/>
            </a:pPr>
            <a:r>
              <a:rPr lang="en-CA" dirty="0" smtClean="0"/>
              <a:t>Kappa (κ) scores on most coding categories </a:t>
            </a:r>
            <a:r>
              <a:rPr lang="en-CA" dirty="0"/>
              <a:t>indicated </a:t>
            </a:r>
            <a:r>
              <a:rPr lang="en-CA" i="1" dirty="0"/>
              <a:t>substantial</a:t>
            </a:r>
            <a:r>
              <a:rPr lang="en-CA" dirty="0"/>
              <a:t> or </a:t>
            </a:r>
            <a:r>
              <a:rPr lang="en-CA" i="1" dirty="0"/>
              <a:t>almost perfect</a:t>
            </a:r>
            <a:r>
              <a:rPr lang="en-CA" dirty="0"/>
              <a:t> inter-rater agreement, based on Landis and Koch’s (1977) benchmark standards for interpreting </a:t>
            </a:r>
            <a:r>
              <a:rPr lang="en-CA" dirty="0" smtClean="0"/>
              <a:t>kappa</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5</a:t>
            </a:fld>
            <a:endParaRPr lang="en-US"/>
          </a:p>
        </p:txBody>
      </p:sp>
    </p:spTree>
    <p:extLst>
      <p:ext uri="{BB962C8B-B14F-4D97-AF65-F5344CB8AC3E}">
        <p14:creationId xmlns:p14="http://schemas.microsoft.com/office/powerpoint/2010/main" val="101740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a:t>
            </a:r>
            <a:endParaRPr lang="en-CA" dirty="0"/>
          </a:p>
        </p:txBody>
      </p:sp>
      <p:sp>
        <p:nvSpPr>
          <p:cNvPr id="5" name="Text Placeholder 4"/>
          <p:cNvSpPr>
            <a:spLocks noGrp="1"/>
          </p:cNvSpPr>
          <p:nvPr>
            <p:ph type="body" idx="1"/>
          </p:nvPr>
        </p:nvSpPr>
        <p:spPr/>
        <p:txBody>
          <a:bodyPr>
            <a:noAutofit/>
          </a:bodyPr>
          <a:lstStyle/>
          <a:p>
            <a:r>
              <a:rPr lang="en-CA" sz="3200" dirty="0" smtClean="0"/>
              <a:t>Content analysis of news reports on gene drive technology</a:t>
            </a:r>
            <a:endParaRPr lang="en-CA" sz="3200" dirty="0"/>
          </a:p>
        </p:txBody>
      </p:sp>
      <p:sp>
        <p:nvSpPr>
          <p:cNvPr id="4" name="Slide Number Placeholder 3"/>
          <p:cNvSpPr>
            <a:spLocks noGrp="1"/>
          </p:cNvSpPr>
          <p:nvPr>
            <p:ph type="sldNum" sz="quarter" idx="12"/>
          </p:nvPr>
        </p:nvSpPr>
        <p:spPr/>
        <p:txBody>
          <a:bodyPr/>
          <a:lstStyle/>
          <a:p>
            <a:fld id="{CA732CEA-F68B-334E-9FFB-4DFC1A67FBC7}" type="slidenum">
              <a:rPr lang="en-US" smtClean="0"/>
              <a:t>6</a:t>
            </a:fld>
            <a:endParaRPr lang="en-US"/>
          </a:p>
        </p:txBody>
      </p:sp>
    </p:spTree>
    <p:extLst>
      <p:ext uri="{BB962C8B-B14F-4D97-AF65-F5344CB8AC3E}">
        <p14:creationId xmlns:p14="http://schemas.microsoft.com/office/powerpoint/2010/main" val="258958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Media Sources</a:t>
            </a:r>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7</a:t>
            </a:fld>
            <a:endParaRPr lang="en-US"/>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3086433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6826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News Coverage by Country</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1389944"/>
              </p:ext>
            </p:extLst>
          </p:nvPr>
        </p:nvGraphicFramePr>
        <p:xfrm>
          <a:off x="2113718" y="1328841"/>
          <a:ext cx="4730633" cy="474961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690654"/>
                <a:gridCol w="1440720"/>
                <a:gridCol w="1599259"/>
              </a:tblGrid>
              <a:tr h="415087">
                <a:tc>
                  <a:txBody>
                    <a:bodyPr/>
                    <a:lstStyle/>
                    <a:p>
                      <a:pPr marL="38100" marR="38100" algn="ctr">
                        <a:lnSpc>
                          <a:spcPts val="1600"/>
                        </a:lnSpc>
                        <a:spcAft>
                          <a:spcPts val="0"/>
                        </a:spcAft>
                      </a:pPr>
                      <a:r>
                        <a:rPr lang="en-CA" sz="1600" b="1" dirty="0">
                          <a:effectLst/>
                        </a:rPr>
                        <a:t>Country</a:t>
                      </a:r>
                      <a:endParaRPr lang="en-CA" sz="16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ctr">
                        <a:lnSpc>
                          <a:spcPts val="1600"/>
                        </a:lnSpc>
                        <a:spcAft>
                          <a:spcPts val="0"/>
                        </a:spcAft>
                      </a:pPr>
                      <a:r>
                        <a:rPr lang="en-CA" sz="1600" b="1" dirty="0">
                          <a:effectLst/>
                        </a:rPr>
                        <a:t>Number of articles</a:t>
                      </a:r>
                      <a:endParaRPr lang="en-CA" sz="16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ctr">
                        <a:lnSpc>
                          <a:spcPts val="1600"/>
                        </a:lnSpc>
                        <a:spcAft>
                          <a:spcPts val="0"/>
                        </a:spcAft>
                      </a:pPr>
                      <a:r>
                        <a:rPr lang="en-CA" sz="1600" b="1" dirty="0">
                          <a:effectLst/>
                        </a:rPr>
                        <a:t>Percentage in data set</a:t>
                      </a:r>
                      <a:endParaRPr lang="en-CA" sz="16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rowSpan="19">
                  <a:txBody>
                    <a:bodyPr/>
                    <a:lstStyle/>
                    <a:p>
                      <a:pPr marL="38100" marR="38100">
                        <a:lnSpc>
                          <a:spcPts val="1600"/>
                        </a:lnSpc>
                        <a:spcAft>
                          <a:spcPts val="0"/>
                        </a:spcAft>
                      </a:pPr>
                      <a:r>
                        <a:rPr lang="en-CA" sz="1600" dirty="0">
                          <a:effectLst/>
                        </a:rPr>
                        <a:t>United States</a:t>
                      </a:r>
                    </a:p>
                    <a:p>
                      <a:pPr marL="38100" marR="38100">
                        <a:lnSpc>
                          <a:spcPts val="1600"/>
                        </a:lnSpc>
                        <a:spcAft>
                          <a:spcPts val="0"/>
                        </a:spcAft>
                      </a:pPr>
                      <a:r>
                        <a:rPr lang="en-CA" sz="1600" dirty="0">
                          <a:effectLst/>
                        </a:rPr>
                        <a:t>United Kingdom</a:t>
                      </a:r>
                    </a:p>
                    <a:p>
                      <a:pPr marL="38100" marR="38100">
                        <a:lnSpc>
                          <a:spcPts val="1600"/>
                        </a:lnSpc>
                        <a:spcAft>
                          <a:spcPts val="0"/>
                        </a:spcAft>
                      </a:pPr>
                      <a:r>
                        <a:rPr lang="en-CA" sz="1600" dirty="0">
                          <a:effectLst/>
                        </a:rPr>
                        <a:t>Canada</a:t>
                      </a:r>
                    </a:p>
                    <a:p>
                      <a:pPr marL="38100" marR="38100">
                        <a:lnSpc>
                          <a:spcPts val="1600"/>
                        </a:lnSpc>
                        <a:spcAft>
                          <a:spcPts val="0"/>
                        </a:spcAft>
                      </a:pPr>
                      <a:r>
                        <a:rPr lang="en-CA" sz="1600" dirty="0">
                          <a:effectLst/>
                        </a:rPr>
                        <a:t>Australia</a:t>
                      </a:r>
                    </a:p>
                    <a:p>
                      <a:pPr marL="38100" marR="38100">
                        <a:lnSpc>
                          <a:spcPts val="1600"/>
                        </a:lnSpc>
                        <a:spcAft>
                          <a:spcPts val="0"/>
                        </a:spcAft>
                      </a:pPr>
                      <a:r>
                        <a:rPr lang="en-CA" sz="1600" dirty="0">
                          <a:effectLst/>
                        </a:rPr>
                        <a:t>New Zealand</a:t>
                      </a:r>
                    </a:p>
                    <a:p>
                      <a:pPr marL="38100" marR="38100">
                        <a:lnSpc>
                          <a:spcPts val="1600"/>
                        </a:lnSpc>
                        <a:spcAft>
                          <a:spcPts val="0"/>
                        </a:spcAft>
                      </a:pPr>
                      <a:r>
                        <a:rPr lang="en-CA" sz="1600" dirty="0">
                          <a:effectLst/>
                        </a:rPr>
                        <a:t>Ireland</a:t>
                      </a:r>
                    </a:p>
                    <a:p>
                      <a:pPr marL="38100" marR="38100">
                        <a:lnSpc>
                          <a:spcPts val="1600"/>
                        </a:lnSpc>
                        <a:spcAft>
                          <a:spcPts val="0"/>
                        </a:spcAft>
                      </a:pPr>
                      <a:r>
                        <a:rPr lang="en-CA" sz="1600" dirty="0">
                          <a:effectLst/>
                        </a:rPr>
                        <a:t>India</a:t>
                      </a:r>
                    </a:p>
                    <a:p>
                      <a:pPr marL="38100" marR="38100">
                        <a:lnSpc>
                          <a:spcPts val="1600"/>
                        </a:lnSpc>
                        <a:spcAft>
                          <a:spcPts val="0"/>
                        </a:spcAft>
                      </a:pPr>
                      <a:r>
                        <a:rPr lang="en-CA" sz="1600" dirty="0">
                          <a:effectLst/>
                        </a:rPr>
                        <a:t>Sri Lanka</a:t>
                      </a:r>
                    </a:p>
                    <a:p>
                      <a:pPr marL="38100" marR="38100">
                        <a:lnSpc>
                          <a:spcPts val="1600"/>
                        </a:lnSpc>
                        <a:spcAft>
                          <a:spcPts val="0"/>
                        </a:spcAft>
                      </a:pPr>
                      <a:r>
                        <a:rPr lang="en-CA" sz="1600" dirty="0">
                          <a:effectLst/>
                        </a:rPr>
                        <a:t>Jordan</a:t>
                      </a:r>
                    </a:p>
                    <a:p>
                      <a:pPr marL="38100" marR="38100">
                        <a:lnSpc>
                          <a:spcPts val="1600"/>
                        </a:lnSpc>
                        <a:spcAft>
                          <a:spcPts val="0"/>
                        </a:spcAft>
                      </a:pPr>
                      <a:r>
                        <a:rPr lang="en-CA" sz="1600" dirty="0">
                          <a:effectLst/>
                        </a:rPr>
                        <a:t>South Korea</a:t>
                      </a:r>
                    </a:p>
                    <a:p>
                      <a:pPr marL="38100" marR="38100">
                        <a:lnSpc>
                          <a:spcPts val="1600"/>
                        </a:lnSpc>
                        <a:spcAft>
                          <a:spcPts val="0"/>
                        </a:spcAft>
                      </a:pPr>
                      <a:r>
                        <a:rPr lang="en-CA" sz="1600" dirty="0">
                          <a:effectLst/>
                        </a:rPr>
                        <a:t>Uganda</a:t>
                      </a:r>
                    </a:p>
                    <a:p>
                      <a:pPr marL="38100" marR="38100">
                        <a:lnSpc>
                          <a:spcPts val="1600"/>
                        </a:lnSpc>
                        <a:spcAft>
                          <a:spcPts val="0"/>
                        </a:spcAft>
                      </a:pPr>
                      <a:r>
                        <a:rPr lang="en-CA" sz="1600" dirty="0">
                          <a:effectLst/>
                        </a:rPr>
                        <a:t>Oman</a:t>
                      </a:r>
                    </a:p>
                    <a:p>
                      <a:pPr marL="38100" marR="38100">
                        <a:lnSpc>
                          <a:spcPts val="1600"/>
                        </a:lnSpc>
                        <a:spcAft>
                          <a:spcPts val="0"/>
                        </a:spcAft>
                      </a:pPr>
                      <a:r>
                        <a:rPr lang="en-CA" sz="1600" dirty="0">
                          <a:effectLst/>
                        </a:rPr>
                        <a:t>Qatar</a:t>
                      </a:r>
                    </a:p>
                    <a:p>
                      <a:pPr marL="38100" marR="38100">
                        <a:lnSpc>
                          <a:spcPts val="1600"/>
                        </a:lnSpc>
                        <a:spcAft>
                          <a:spcPts val="0"/>
                        </a:spcAft>
                      </a:pPr>
                      <a:r>
                        <a:rPr lang="en-CA" sz="1600" dirty="0">
                          <a:effectLst/>
                        </a:rPr>
                        <a:t>Pakistan</a:t>
                      </a:r>
                    </a:p>
                    <a:p>
                      <a:pPr marL="38100" marR="38100">
                        <a:lnSpc>
                          <a:spcPts val="1600"/>
                        </a:lnSpc>
                        <a:spcAft>
                          <a:spcPts val="0"/>
                        </a:spcAft>
                      </a:pPr>
                      <a:r>
                        <a:rPr lang="en-CA" sz="1600" dirty="0">
                          <a:effectLst/>
                        </a:rPr>
                        <a:t>Thailand</a:t>
                      </a:r>
                    </a:p>
                    <a:p>
                      <a:pPr marL="38100" marR="38100">
                        <a:lnSpc>
                          <a:spcPts val="1600"/>
                        </a:lnSpc>
                        <a:spcAft>
                          <a:spcPts val="0"/>
                        </a:spcAft>
                      </a:pPr>
                      <a:r>
                        <a:rPr lang="en-CA" sz="1600" dirty="0">
                          <a:effectLst/>
                        </a:rPr>
                        <a:t>Singapore</a:t>
                      </a:r>
                    </a:p>
                    <a:p>
                      <a:pPr marL="38100" marR="38100">
                        <a:lnSpc>
                          <a:spcPts val="1600"/>
                        </a:lnSpc>
                        <a:spcAft>
                          <a:spcPts val="0"/>
                        </a:spcAft>
                      </a:pPr>
                      <a:r>
                        <a:rPr lang="en-CA" sz="1600" dirty="0">
                          <a:effectLst/>
                        </a:rPr>
                        <a:t>South Africa</a:t>
                      </a:r>
                    </a:p>
                    <a:p>
                      <a:pPr marL="38100" marR="38100">
                        <a:lnSpc>
                          <a:spcPts val="1600"/>
                        </a:lnSpc>
                        <a:spcAft>
                          <a:spcPts val="0"/>
                        </a:spcAft>
                      </a:pPr>
                      <a:r>
                        <a:rPr lang="en-CA" sz="1600" dirty="0">
                          <a:effectLst/>
                        </a:rPr>
                        <a:t>Japan</a:t>
                      </a:r>
                    </a:p>
                    <a:p>
                      <a:pPr>
                        <a:spcAft>
                          <a:spcPts val="0"/>
                        </a:spcAft>
                      </a:pPr>
                      <a:r>
                        <a:rPr lang="en-CA" sz="1600" dirty="0">
                          <a:effectLst/>
                        </a:rPr>
                        <a:t> </a:t>
                      </a:r>
                    </a:p>
                    <a:p>
                      <a:pPr>
                        <a:spcAft>
                          <a:spcPts val="0"/>
                        </a:spcAft>
                      </a:pPr>
                      <a:r>
                        <a:rPr lang="en-CA" sz="1600" dirty="0" smtClean="0">
                          <a:effectLst/>
                        </a:rPr>
                        <a:t>Total</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76</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52.4</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30</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20.7</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2</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1.4</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dirty="0">
                          <a:effectLst/>
                        </a:rPr>
                        <a:t>12</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8.3</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7</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4.8</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.7</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5</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3.4</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.7</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.7</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.7</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.7</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.7</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.7</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.7</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2</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1.4</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.7</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dirty="0">
                          <a:effectLst/>
                        </a:rPr>
                        <a:t>.7</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12172">
                <a:tc vMerge="1">
                  <a:txBody>
                    <a:bodyPr/>
                    <a:lstStyle/>
                    <a:p>
                      <a:endParaRPr lang="en-CA"/>
                    </a:p>
                  </a:txBody>
                  <a:tcPr/>
                </a:tc>
                <a:tc>
                  <a:txBody>
                    <a:bodyPr/>
                    <a:lstStyle/>
                    <a:p>
                      <a:pPr marL="38100" marR="38100" algn="r">
                        <a:lnSpc>
                          <a:spcPts val="1600"/>
                        </a:lnSpc>
                        <a:spcAft>
                          <a:spcPts val="0"/>
                        </a:spcAft>
                      </a:pPr>
                      <a:r>
                        <a:rPr lang="en-CA" sz="1600">
                          <a:effectLst/>
                        </a:rPr>
                        <a:t>1</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r>
                        <a:rPr lang="en-CA" sz="1600">
                          <a:effectLst/>
                        </a:rPr>
                        <a:t>.7</a:t>
                      </a:r>
                      <a:endParaRPr lang="en-CA" sz="1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515427">
                <a:tc vMerge="1">
                  <a:txBody>
                    <a:bodyPr/>
                    <a:lstStyle/>
                    <a:p>
                      <a:endParaRPr lang="en-CA"/>
                    </a:p>
                  </a:txBody>
                  <a:tcPr/>
                </a:tc>
                <a:tc>
                  <a:txBody>
                    <a:bodyPr/>
                    <a:lstStyle/>
                    <a:p>
                      <a:pPr marL="38100" marR="38100" algn="r">
                        <a:lnSpc>
                          <a:spcPts val="1600"/>
                        </a:lnSpc>
                        <a:spcAft>
                          <a:spcPts val="0"/>
                        </a:spcAft>
                      </a:pPr>
                      <a:endParaRPr lang="en-CA" sz="1600" dirty="0" smtClean="0">
                        <a:effectLst/>
                      </a:endParaRPr>
                    </a:p>
                    <a:p>
                      <a:pPr marL="38100" marR="38100" algn="r">
                        <a:lnSpc>
                          <a:spcPts val="1600"/>
                        </a:lnSpc>
                        <a:spcAft>
                          <a:spcPts val="0"/>
                        </a:spcAft>
                      </a:pPr>
                      <a:r>
                        <a:rPr lang="en-CA" sz="1600" dirty="0" smtClean="0">
                          <a:effectLst/>
                        </a:rPr>
                        <a:t>145</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marL="38100" marR="38100" algn="r">
                        <a:lnSpc>
                          <a:spcPts val="1600"/>
                        </a:lnSpc>
                        <a:spcAft>
                          <a:spcPts val="0"/>
                        </a:spcAft>
                      </a:pPr>
                      <a:endParaRPr lang="en-CA" sz="1600" dirty="0" smtClean="0">
                        <a:effectLst/>
                      </a:endParaRPr>
                    </a:p>
                    <a:p>
                      <a:pPr marL="38100" marR="38100" algn="r">
                        <a:lnSpc>
                          <a:spcPts val="1600"/>
                        </a:lnSpc>
                        <a:spcAft>
                          <a:spcPts val="0"/>
                        </a:spcAft>
                      </a:pPr>
                      <a:r>
                        <a:rPr lang="en-CA" sz="1600" dirty="0" smtClean="0">
                          <a:effectLst/>
                        </a:rPr>
                        <a:t>100.0</a:t>
                      </a:r>
                      <a:endParaRPr lang="en-CA" sz="16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bl>
          </a:graphicData>
        </a:graphic>
      </p:graphicFrame>
      <p:sp>
        <p:nvSpPr>
          <p:cNvPr id="4" name="Slide Number Placeholder 3"/>
          <p:cNvSpPr>
            <a:spLocks noGrp="1"/>
          </p:cNvSpPr>
          <p:nvPr>
            <p:ph type="sldNum" sz="quarter" idx="12"/>
          </p:nvPr>
        </p:nvSpPr>
        <p:spPr/>
        <p:txBody>
          <a:bodyPr/>
          <a:lstStyle/>
          <a:p>
            <a:fld id="{CA732CEA-F68B-334E-9FFB-4DFC1A67FBC7}" type="slidenum">
              <a:rPr lang="en-US" smtClean="0"/>
              <a:t>8</a:t>
            </a:fld>
            <a:endParaRPr lang="en-US"/>
          </a:p>
        </p:txBody>
      </p:sp>
      <p:sp>
        <p:nvSpPr>
          <p:cNvPr id="6" name="TextBox 5"/>
          <p:cNvSpPr txBox="1"/>
          <p:nvPr/>
        </p:nvSpPr>
        <p:spPr>
          <a:xfrm>
            <a:off x="1412940" y="2644743"/>
            <a:ext cx="7099391" cy="830997"/>
          </a:xfrm>
          <a:prstGeom prst="rect">
            <a:avLst/>
          </a:prstGeom>
          <a:solidFill>
            <a:schemeClr val="accent2">
              <a:lumMod val="20000"/>
              <a:lumOff val="80000"/>
            </a:schemeClr>
          </a:solidFill>
          <a:ln>
            <a:solidFill>
              <a:srgbClr val="7A003C"/>
            </a:solidFill>
          </a:ln>
        </p:spPr>
        <p:txBody>
          <a:bodyPr wrap="square" rtlCol="0">
            <a:spAutoFit/>
          </a:bodyPr>
          <a:lstStyle/>
          <a:p>
            <a:pPr marL="285750" indent="-285750">
              <a:buFont typeface="Wingdings" panose="05000000000000000000" pitchFamily="2" charset="2"/>
              <a:buChar char="Ø"/>
            </a:pPr>
            <a:r>
              <a:rPr lang="en-CA" sz="2400" b="1" dirty="0" smtClean="0"/>
              <a:t>Most discussions of gene drive technology occurred in the US and UK media</a:t>
            </a:r>
            <a:endParaRPr lang="en-CA" sz="2400" b="1" dirty="0"/>
          </a:p>
        </p:txBody>
      </p:sp>
      <p:sp>
        <p:nvSpPr>
          <p:cNvPr id="7" name="TextBox 6"/>
          <p:cNvSpPr txBox="1"/>
          <p:nvPr/>
        </p:nvSpPr>
        <p:spPr>
          <a:xfrm>
            <a:off x="1412939" y="3780540"/>
            <a:ext cx="7099391" cy="830997"/>
          </a:xfrm>
          <a:prstGeom prst="rect">
            <a:avLst/>
          </a:prstGeom>
          <a:solidFill>
            <a:schemeClr val="accent2">
              <a:lumMod val="20000"/>
              <a:lumOff val="80000"/>
            </a:schemeClr>
          </a:solidFill>
          <a:ln>
            <a:solidFill>
              <a:srgbClr val="7A003C"/>
            </a:solidFill>
          </a:ln>
        </p:spPr>
        <p:txBody>
          <a:bodyPr wrap="square" rtlCol="0">
            <a:spAutoFit/>
          </a:bodyPr>
          <a:lstStyle/>
          <a:p>
            <a:pPr marL="285750" indent="-285750">
              <a:buFont typeface="Wingdings" panose="05000000000000000000" pitchFamily="2" charset="2"/>
              <a:buChar char="Ø"/>
            </a:pPr>
            <a:r>
              <a:rPr lang="en-CA" sz="2400" b="1" dirty="0" smtClean="0"/>
              <a:t>Limited or no coverage in countries/regions where the technology will be deployed</a:t>
            </a:r>
            <a:endParaRPr lang="en-CA" sz="2400" b="1" dirty="0"/>
          </a:p>
        </p:txBody>
      </p:sp>
    </p:spTree>
    <p:extLst>
      <p:ext uri="{BB962C8B-B14F-4D97-AF65-F5344CB8AC3E}">
        <p14:creationId xmlns:p14="http://schemas.microsoft.com/office/powerpoint/2010/main" val="50090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Publications in major US and UK Newspapers</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783" y="1366521"/>
            <a:ext cx="5123538" cy="4715270"/>
          </a:xfr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CA732CEA-F68B-334E-9FFB-4DFC1A67FBC7}" type="slidenum">
              <a:rPr lang="en-US" smtClean="0"/>
              <a:t>9</a:t>
            </a:fld>
            <a:endParaRPr lang="en-US"/>
          </a:p>
        </p:txBody>
      </p:sp>
    </p:spTree>
    <p:extLst>
      <p:ext uri="{BB962C8B-B14F-4D97-AF65-F5344CB8AC3E}">
        <p14:creationId xmlns:p14="http://schemas.microsoft.com/office/powerpoint/2010/main" val="255921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EPI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PI Layou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PEPI PPT Template</Template>
  <TotalTime>15240</TotalTime>
  <Words>1597</Words>
  <Application>Microsoft Office PowerPoint</Application>
  <PresentationFormat>On-screen Show (4:3)</PresentationFormat>
  <Paragraphs>227</Paragraphs>
  <Slides>28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Segoe UI Light</vt:lpstr>
      <vt:lpstr>Times New Roman</vt:lpstr>
      <vt:lpstr>Univers LT Std 57 Cn</vt:lpstr>
      <vt:lpstr>Wingdings</vt:lpstr>
      <vt:lpstr>PEPI PPT Template</vt:lpstr>
      <vt:lpstr>INTO THE UNKNOWN: A Study of Media Portrayal of Gene Drive Technology </vt:lpstr>
      <vt:lpstr>Study Objectives</vt:lpstr>
      <vt:lpstr>Methods</vt:lpstr>
      <vt:lpstr>Coding Categories &amp; Sample Questions</vt:lpstr>
      <vt:lpstr>Inter-coder Reliability Assessment</vt:lpstr>
      <vt:lpstr>Results</vt:lpstr>
      <vt:lpstr>Media Sources</vt:lpstr>
      <vt:lpstr>News Coverage by Country</vt:lpstr>
      <vt:lpstr>Publications in major US and UK Newspapers</vt:lpstr>
      <vt:lpstr>Potential Applications of Gene Drive Technology</vt:lpstr>
      <vt:lpstr>Perceptions of Risks</vt:lpstr>
      <vt:lpstr>Who Was Cited</vt:lpstr>
      <vt:lpstr>Readiness of the technology</vt:lpstr>
      <vt:lpstr>Major Themes in News Coverage</vt:lpstr>
      <vt:lpstr>Ethical Objections</vt:lpstr>
      <vt:lpstr>Policy and practical considerations</vt:lpstr>
      <vt:lpstr>Health Benefits</vt:lpstr>
      <vt:lpstr>Health Risks</vt:lpstr>
      <vt:lpstr>Environmental Benefits</vt:lpstr>
      <vt:lpstr>Environmental risks</vt:lpstr>
      <vt:lpstr>Tone of Media Coverage </vt:lpstr>
      <vt:lpstr>PowerPoint Presentation</vt:lpstr>
      <vt:lpstr>Sensationalism in Media Representations</vt:lpstr>
      <vt:lpstr>PowerPoint Presentation</vt:lpstr>
      <vt:lpstr>Analysis</vt:lpstr>
      <vt:lpstr>Summary of Findings</vt:lpstr>
      <vt:lpstr>Conclusions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 Kay-Fowlow</dc:creator>
  <cp:lastModifiedBy>Kalina Kamenova</cp:lastModifiedBy>
  <cp:revision>358</cp:revision>
  <cp:lastPrinted>2017-01-26T17:44:55Z</cp:lastPrinted>
  <dcterms:created xsi:type="dcterms:W3CDTF">2015-07-04T16:04:49Z</dcterms:created>
  <dcterms:modified xsi:type="dcterms:W3CDTF">2017-11-04T11:38:15Z</dcterms:modified>
</cp:coreProperties>
</file>